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9" r:id="rId1"/>
  </p:sldMasterIdLst>
  <p:notesMasterIdLst>
    <p:notesMasterId r:id="rId55"/>
  </p:notesMasterIdLst>
  <p:sldIdLst>
    <p:sldId id="256" r:id="rId2"/>
    <p:sldId id="257" r:id="rId3"/>
    <p:sldId id="258" r:id="rId4"/>
    <p:sldId id="260" r:id="rId5"/>
    <p:sldId id="259" r:id="rId6"/>
    <p:sldId id="261" r:id="rId7"/>
    <p:sldId id="313" r:id="rId8"/>
    <p:sldId id="266" r:id="rId9"/>
    <p:sldId id="290" r:id="rId10"/>
    <p:sldId id="263" r:id="rId11"/>
    <p:sldId id="264" r:id="rId12"/>
    <p:sldId id="262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310" r:id="rId21"/>
    <p:sldId id="291" r:id="rId22"/>
    <p:sldId id="275" r:id="rId23"/>
    <p:sldId id="312" r:id="rId24"/>
    <p:sldId id="274" r:id="rId25"/>
    <p:sldId id="273" r:id="rId26"/>
    <p:sldId id="277" r:id="rId27"/>
    <p:sldId id="278" r:id="rId28"/>
    <p:sldId id="279" r:id="rId29"/>
    <p:sldId id="288" r:id="rId30"/>
    <p:sldId id="289" r:id="rId31"/>
    <p:sldId id="280" r:id="rId32"/>
    <p:sldId id="281" r:id="rId33"/>
    <p:sldId id="276" r:id="rId34"/>
    <p:sldId id="311" r:id="rId35"/>
    <p:sldId id="283" r:id="rId36"/>
    <p:sldId id="284" r:id="rId37"/>
    <p:sldId id="292" r:id="rId38"/>
    <p:sldId id="293" r:id="rId39"/>
    <p:sldId id="303" r:id="rId40"/>
    <p:sldId id="294" r:id="rId41"/>
    <p:sldId id="304" r:id="rId42"/>
    <p:sldId id="302" r:id="rId43"/>
    <p:sldId id="295" r:id="rId44"/>
    <p:sldId id="315" r:id="rId45"/>
    <p:sldId id="300" r:id="rId46"/>
    <p:sldId id="297" r:id="rId47"/>
    <p:sldId id="296" r:id="rId48"/>
    <p:sldId id="314" r:id="rId49"/>
    <p:sldId id="298" r:id="rId50"/>
    <p:sldId id="305" r:id="rId51"/>
    <p:sldId id="299" r:id="rId52"/>
    <p:sldId id="306" r:id="rId53"/>
    <p:sldId id="285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650" autoAdjust="0"/>
  </p:normalViewPr>
  <p:slideViewPr>
    <p:cSldViewPr>
      <p:cViewPr varScale="1">
        <p:scale>
          <a:sx n="72" d="100"/>
          <a:sy n="72" d="100"/>
        </p:scale>
        <p:origin x="-252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881538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world.com/article/2940864/application-development/r-programming-language-statistical-data-analysis.html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Environmetrics.html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5A8C343-8104-466F-A5F8-514FD22BC52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24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en-GB" sz="11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554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5A8C343-8104-466F-A5F8-514FD22BC52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24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A7CC7A3-832D-4FCE-AF1D-F9083850C9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629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A7CC7A3-832D-4FCE-AF1D-F9083850C9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43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en-GB" dirty="0" smtClean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None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Occupancy probability (</a:t>
                </a:r>
                <a:r>
                  <a:rPr lang="el-GR" sz="1200" b="0" i="0" smtClean="0">
                    <a:latin typeface="Cambria Math"/>
                  </a:rPr>
                  <a:t>𝜓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is the biological reality or the state variable and that is the thing</a:t>
                </a:r>
                <a:r>
                  <a:rPr lang="en-US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that we are interested in. 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5A8C343-8104-466F-A5F8-514FD22BC52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24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65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u="sng" dirty="0">
                <a:solidFill>
                  <a:schemeClr val="hlink"/>
                </a:solidFill>
                <a:hlinkClick r:id="rId3"/>
              </a:rPr>
              <a:t>https://www.infoworld.com/article/2940864/application-development/r-programming-language-statistical-data-analysis.html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https://cran.r-project.org/web/views/Environmetrics.html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931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en-GB" sz="110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Tuesday, May 08,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33965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Tuesday, May 08,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8625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Tuesday, May 08,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25418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104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59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8FD58-486E-49CB-9242-75ED5240C30A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99504-7D20-4DC9-AF5C-343307A37D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6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Tuesday, May 08,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8691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Tuesday, May 08,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32343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Tuesday, May 08,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2694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Tuesday, May 08,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58188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Tuesday, May 08,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120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FE976D3-5B7F-4300-ABED-C91F1B2AE209}" type="datetime2">
              <a:rPr lang="en-US" smtClean="0"/>
              <a:t>Tuesday, May 08,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194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Tuesday, May 08,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9531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Tuesday, May 08,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02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gif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3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gif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br-pwrc.usgs.gov/software/presence.s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br-pwrc.usgs.gov/software/presence.s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world.com/article/2940864/application-development/r-programming-language-statistical-data-analysis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1</a:t>
            </a:fld>
            <a:endParaRPr lang="en-GB"/>
          </a:p>
        </p:txBody>
      </p:sp>
      <p:sp>
        <p:nvSpPr>
          <p:cNvPr id="55" name="Shape 55"/>
          <p:cNvSpPr txBox="1"/>
          <p:nvPr/>
        </p:nvSpPr>
        <p:spPr>
          <a:xfrm>
            <a:off x="225663" y="209550"/>
            <a:ext cx="8183700" cy="259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5200" dirty="0">
                <a:solidFill>
                  <a:schemeClr val="dk1"/>
                </a:solidFill>
              </a:rPr>
              <a:t>Occupancy </a:t>
            </a:r>
            <a:r>
              <a:rPr lang="en-GB" sz="5200" dirty="0" smtClean="0">
                <a:solidFill>
                  <a:schemeClr val="dk1"/>
                </a:solidFill>
              </a:rPr>
              <a:t>Modelling</a:t>
            </a:r>
            <a:endParaRPr lang="en-GB" sz="5200" dirty="0">
              <a:solidFill>
                <a:schemeClr val="dk1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5200" dirty="0" smtClean="0">
                <a:solidFill>
                  <a:schemeClr val="dk1"/>
                </a:solidFill>
              </a:rPr>
              <a:t>CSP4141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Monday, May 21</a:t>
            </a:r>
            <a:r>
              <a:rPr lang="en-GB" sz="22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</a:t>
            </a:r>
            <a:r>
              <a:rPr lang="en-GB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2018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Intro to Occupancy </a:t>
            </a:r>
            <a:r>
              <a:rPr lang="en-GB" sz="2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Modeling</a:t>
            </a:r>
            <a:endParaRPr lang="en-GB" sz="2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Shape 54"/>
          <p:cNvSpPr txBox="1">
            <a:spLocks/>
          </p:cNvSpPr>
          <p:nvPr/>
        </p:nvSpPr>
        <p:spPr>
          <a:xfrm>
            <a:off x="304800" y="3409950"/>
            <a:ext cx="8520600" cy="7926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15789"/>
              <a:buFont typeface="Arial"/>
              <a:buNone/>
            </a:pPr>
            <a:r>
              <a:rPr lang="en-GB" sz="950" dirty="0" smtClean="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National Conservation Training Center Course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15789"/>
              <a:buFont typeface="Arial"/>
              <a:buNone/>
            </a:pPr>
            <a:r>
              <a:rPr lang="en-GB" sz="950" dirty="0" err="1" smtClean="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Dr.</a:t>
            </a:r>
            <a:r>
              <a:rPr lang="en-GB" sz="950" dirty="0" smtClean="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Reilly &amp; </a:t>
            </a:r>
            <a:r>
              <a:rPr lang="en-GB" sz="950" dirty="0" err="1" smtClean="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Dr.</a:t>
            </a:r>
            <a:r>
              <a:rPr lang="en-GB" sz="950" dirty="0" smtClean="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GB" sz="950" dirty="0" err="1" smtClean="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Shea</a:t>
            </a:r>
            <a:endParaRPr lang="en-GB" sz="950" dirty="0" smtClean="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15789"/>
              <a:buFont typeface="Arial"/>
              <a:buNone/>
            </a:pPr>
            <a:r>
              <a:rPr lang="en-GB" sz="950" dirty="0" smtClean="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May 21st - 25th, 2018</a:t>
            </a:r>
          </a:p>
          <a:p>
            <a:pPr>
              <a:spcBef>
                <a:spcPts val="0"/>
              </a:spcBef>
            </a:pPr>
            <a:r>
              <a:rPr lang="en-GB" sz="950" dirty="0" smtClean="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Columbia River Fisheries Program Office</a:t>
            </a:r>
            <a:endParaRPr lang="en-GB" sz="950" dirty="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918468" y="127754"/>
            <a:ext cx="28887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400" b="1" dirty="0" smtClean="0"/>
              <a:t>Occurrence</a:t>
            </a:r>
            <a:endParaRPr lang="en-GB" sz="4400" b="1" dirty="0"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102518" y="666750"/>
            <a:ext cx="8520600" cy="388171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2100" dirty="0"/>
              <a:t>Occurrence-based summaries are widespread in ecology:</a:t>
            </a:r>
          </a:p>
          <a:p>
            <a:pPr marL="457200" lvl="0" indent="-342900">
              <a:lnSpc>
                <a:spcPct val="138000"/>
              </a:lnSpc>
              <a:spcAft>
                <a:spcPts val="0"/>
              </a:spcAft>
            </a:pPr>
            <a:r>
              <a:rPr lang="en-GB" sz="1950" dirty="0"/>
              <a:t>Landscape ecology</a:t>
            </a:r>
          </a:p>
          <a:p>
            <a:pPr marL="914400" lvl="1" indent="-317500">
              <a:lnSpc>
                <a:spcPct val="138000"/>
              </a:lnSpc>
              <a:spcAft>
                <a:spcPts val="0"/>
              </a:spcAft>
              <a:buSzPct val="100000"/>
            </a:pPr>
            <a:r>
              <a:rPr lang="en-GB" sz="1600" dirty="0"/>
              <a:t>Levins, 1969</a:t>
            </a:r>
          </a:p>
          <a:p>
            <a:pPr marL="457200" lvl="0" indent="-3429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GB" sz="1950" dirty="0" err="1" smtClean="0"/>
              <a:t>Macroecology</a:t>
            </a:r>
            <a:endParaRPr lang="en-GB" sz="1950" dirty="0"/>
          </a:p>
          <a:p>
            <a:pPr marL="914400" lvl="1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GB" sz="1600" dirty="0"/>
              <a:t>Brown &amp; Maurer, 1989</a:t>
            </a:r>
          </a:p>
          <a:p>
            <a:pPr marL="457200" lvl="0" indent="-3429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GB" sz="1950" dirty="0" smtClean="0"/>
              <a:t>Metapopulation </a:t>
            </a:r>
            <a:r>
              <a:rPr lang="en-GB" sz="1950" dirty="0"/>
              <a:t>ecology</a:t>
            </a:r>
          </a:p>
          <a:p>
            <a:pPr marL="914400" lvl="1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GB" sz="1600" dirty="0" err="1" smtClean="0"/>
              <a:t>Moilanen</a:t>
            </a:r>
            <a:r>
              <a:rPr lang="en-GB" sz="1600" dirty="0" smtClean="0"/>
              <a:t> &amp; </a:t>
            </a:r>
            <a:r>
              <a:rPr lang="en-GB" sz="1600" dirty="0" err="1" smtClean="0"/>
              <a:t>Hanski</a:t>
            </a:r>
            <a:r>
              <a:rPr lang="en-GB" sz="1600" dirty="0"/>
              <a:t>, 1998</a:t>
            </a:r>
          </a:p>
          <a:p>
            <a:pPr marL="457200" lvl="0" indent="-3429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GB" sz="1950" dirty="0"/>
              <a:t>Habitat suitability</a:t>
            </a:r>
          </a:p>
          <a:p>
            <a:pPr marL="914400" lvl="1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GB" sz="1600" dirty="0"/>
              <a:t>Boyce &amp; McDonald, 1999</a:t>
            </a:r>
          </a:p>
          <a:p>
            <a:pPr marL="457200" lvl="0" indent="-3429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GB" sz="1950" dirty="0"/>
              <a:t>Wildlife ecology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GB" sz="1600" dirty="0"/>
              <a:t>He &amp; Gaston, 2000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10</a:t>
            </a:fld>
            <a:endParaRPr lang="en-GB"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818" y="1885950"/>
            <a:ext cx="4669226" cy="23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400" b="1" dirty="0"/>
              <a:t>Occurrence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-21771" y="1107975"/>
            <a:ext cx="94488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69900" indent="-342900">
              <a:lnSpc>
                <a:spcPct val="138000"/>
              </a:lnSpc>
              <a:spcAft>
                <a:spcPts val="0"/>
              </a:spcAft>
              <a:buClr>
                <a:schemeClr val="dk2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Definition: “the occurrence of one or more individuals at some place and time</a:t>
            </a:r>
            <a:r>
              <a:rPr lang="en-GB" sz="2400" dirty="0" smtClean="0"/>
              <a:t>” or “a biological quantity that relates to the presence or absence of the species from a unit </a:t>
            </a:r>
            <a:r>
              <a:rPr lang="en-GB" sz="2400" dirty="0"/>
              <a:t>d</a:t>
            </a:r>
            <a:r>
              <a:rPr lang="en-GB" sz="2400" dirty="0" smtClean="0"/>
              <a:t>uring a sampling period.”</a:t>
            </a:r>
            <a:endParaRPr lang="en-GB" sz="2400" dirty="0"/>
          </a:p>
          <a:p>
            <a:pPr marL="469900" indent="-342900">
              <a:lnSpc>
                <a:spcPct val="138000"/>
              </a:lnSpc>
              <a:spcAft>
                <a:spcPts val="0"/>
              </a:spcAft>
              <a:buClr>
                <a:schemeClr val="dk2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State variable (e.g. other include abundance, species richness, etc.)</a:t>
            </a:r>
          </a:p>
          <a:p>
            <a:pPr marL="469900" lvl="0" indent="-3429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Binary variable (0,1)</a:t>
            </a:r>
          </a:p>
          <a:p>
            <a:pPr marL="4699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Reduced information version of abundance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11</a:t>
            </a:fld>
            <a:endParaRPr lang="en-GB"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0" y="4114800"/>
            <a:ext cx="365760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GB" sz="4000" b="1" dirty="0"/>
              <a:t>Why use ‘occupancy</a:t>
            </a:r>
            <a:r>
              <a:rPr lang="en-GB" sz="4000" b="1" dirty="0" smtClean="0"/>
              <a:t>’ or ‘occurrence’?</a:t>
            </a:r>
            <a:r>
              <a:rPr lang="en-GB" b="1" dirty="0"/>
              <a:t/>
            </a:r>
            <a:br>
              <a:rPr lang="en-GB" b="1" dirty="0"/>
            </a:br>
            <a:endParaRPr lang="en-GB"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0" y="1443617"/>
            <a:ext cx="8520600" cy="211873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400" dirty="0" smtClean="0"/>
              <a:t>When </a:t>
            </a:r>
            <a:r>
              <a:rPr lang="en-GB" sz="2400" dirty="0"/>
              <a:t>we are unable to mark individuals; or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400" dirty="0"/>
              <a:t>When the pattern of occurrence is the parameter of interest; or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400" dirty="0"/>
              <a:t>When the proportion of a study area that is occupied is of interest; or</a:t>
            </a:r>
          </a:p>
          <a:p>
            <a:pPr marL="457200" lvl="0" indent="-342900">
              <a:spcBef>
                <a:spcPts val="0"/>
              </a:spcBef>
              <a:buSzPct val="100000"/>
              <a:buChar char="●"/>
            </a:pPr>
            <a:r>
              <a:rPr lang="en-GB" sz="2400" dirty="0"/>
              <a:t>Association between species occurrence and environment is of interest. 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12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33750"/>
            <a:ext cx="3123962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400" b="1" dirty="0"/>
              <a:t>Occupancy as habitat preference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11700" y="1328712"/>
            <a:ext cx="8520600" cy="15716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 dirty="0">
                <a:solidFill>
                  <a:schemeClr val="tx1"/>
                </a:solidFill>
              </a:rPr>
              <a:t>If we can relate occupancy (“probability of a site being occupied by the species”) to covariates that describe the habitat  </a:t>
            </a:r>
            <a:r>
              <a:rPr lang="en-GB" sz="2400" dirty="0" smtClean="0">
                <a:solidFill>
                  <a:schemeClr val="tx1"/>
                </a:solidFill>
              </a:rPr>
              <a:t>&amp; model </a:t>
            </a:r>
            <a:r>
              <a:rPr lang="en-GB" sz="2400" dirty="0">
                <a:solidFill>
                  <a:schemeClr val="tx1"/>
                </a:solidFill>
              </a:rPr>
              <a:t>of habitat preferences 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13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309" y="2114550"/>
            <a:ext cx="2873722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2495550"/>
            <a:ext cx="55626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sz="2400" dirty="0" smtClean="0"/>
              <a:t>…then</a:t>
            </a:r>
            <a:r>
              <a:rPr lang="en-GB" sz="2400" dirty="0"/>
              <a:t>, we can construct maps of probability of occupancy or “distribution” </a:t>
            </a:r>
            <a:endParaRPr lang="en-GB" sz="2400" dirty="0" smtClean="0"/>
          </a:p>
          <a:p>
            <a:pPr lvl="0" algn="ctr"/>
            <a:endParaRPr lang="en-GB" sz="2400" dirty="0"/>
          </a:p>
          <a:p>
            <a:pPr algn="ctr"/>
            <a:r>
              <a:rPr lang="en-GB" sz="2400" dirty="0"/>
              <a:t>(e.g.,  “habitat suitability model”, “species distribution model”, etc. ) </a:t>
            </a:r>
          </a:p>
          <a:p>
            <a:pPr lvl="0" algn="ctr"/>
            <a:endParaRPr lang="en-GB" sz="1800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/>
              <a:t>Brief Review of Classification of Detection Data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226208" y="1482478"/>
            <a:ext cx="8520600" cy="274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en-GB" sz="2400" dirty="0"/>
              <a:t>Presence only</a:t>
            </a:r>
          </a:p>
          <a:p>
            <a:pPr marL="457200" lvl="0" indent="-3429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en-GB" sz="2400" dirty="0"/>
              <a:t>“Presence/absence”</a:t>
            </a:r>
          </a:p>
          <a:p>
            <a:pPr marL="457200" lvl="0" indent="-3429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en-GB" sz="2400" dirty="0"/>
              <a:t>“Presence/absence” with time replication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en-GB" sz="2400" dirty="0"/>
              <a:t>Counts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14</a:t>
            </a:fld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228600" y="4019550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“Without data, all you are is just another person with an opinion.”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11700" y="1257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GB" sz="4400" b="1" dirty="0"/>
              <a:t>Classification of Detection Data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226208" y="775854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en-GB" sz="2000" b="1" dirty="0"/>
              <a:t>Presence only</a:t>
            </a:r>
          </a:p>
          <a:p>
            <a:pPr marL="457200" lvl="0" indent="-3429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GB" sz="1800" dirty="0"/>
              <a:t>Think museum specimens or other data were absence wasn’t recorded</a:t>
            </a:r>
          </a:p>
          <a:p>
            <a:pPr marL="457200" lvl="0" indent="-3429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GB" sz="1800" dirty="0"/>
              <a:t>Common </a:t>
            </a:r>
            <a:r>
              <a:rPr lang="en-GB" sz="1800" dirty="0" smtClean="0"/>
              <a:t>modelling </a:t>
            </a:r>
            <a:r>
              <a:rPr lang="en-GB" sz="1800" dirty="0"/>
              <a:t>approach- 1st augment with background data; </a:t>
            </a:r>
            <a:r>
              <a:rPr lang="en-GB" sz="1800" dirty="0" smtClean="0"/>
              <a:t>analyze </a:t>
            </a:r>
            <a:r>
              <a:rPr lang="en-GB" sz="1800" dirty="0"/>
              <a:t>using maximum entropy </a:t>
            </a:r>
            <a:r>
              <a:rPr lang="en-GB" sz="1800" dirty="0" smtClean="0"/>
              <a:t>model (Hastie and Fithian 2013)</a:t>
            </a:r>
            <a:endParaRPr lang="en-GB" sz="1800" dirty="0"/>
          </a:p>
          <a:p>
            <a:pPr marL="457200" lvl="0" indent="-3429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GB" sz="1800" dirty="0"/>
              <a:t>Recently, models have been developed to estimate </a:t>
            </a:r>
            <a:r>
              <a:rPr lang="en-GB" sz="1800" dirty="0" err="1"/>
              <a:t>occ</a:t>
            </a:r>
            <a:r>
              <a:rPr lang="en-GB" sz="1800" dirty="0"/>
              <a:t> </a:t>
            </a:r>
            <a:r>
              <a:rPr lang="en-GB" sz="1800" dirty="0" err="1"/>
              <a:t>prob</a:t>
            </a:r>
            <a:r>
              <a:rPr lang="en-GB" sz="1800" dirty="0"/>
              <a:t> from presence-only </a:t>
            </a:r>
            <a:r>
              <a:rPr lang="en-GB" sz="1800" dirty="0" smtClean="0"/>
              <a:t>data </a:t>
            </a:r>
            <a:r>
              <a:rPr lang="en-GB" sz="1200" dirty="0" smtClean="0"/>
              <a:t>(</a:t>
            </a:r>
            <a:r>
              <a:rPr lang="en-GB" sz="1200" dirty="0" err="1" smtClean="0"/>
              <a:t>Royle</a:t>
            </a:r>
            <a:r>
              <a:rPr lang="en-GB" sz="1200" dirty="0" smtClean="0"/>
              <a:t> et al. 2012, </a:t>
            </a:r>
            <a:r>
              <a:rPr lang="en-GB" sz="1200" dirty="0" err="1" smtClean="0"/>
              <a:t>Dorazio</a:t>
            </a:r>
            <a:r>
              <a:rPr lang="en-GB" sz="1200" dirty="0" smtClean="0"/>
              <a:t> 2012)</a:t>
            </a:r>
            <a:endParaRPr lang="en-GB" sz="12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GB" sz="1400" dirty="0"/>
              <a:t>R packages: </a:t>
            </a:r>
            <a:r>
              <a:rPr lang="en-GB" sz="1400" dirty="0" err="1"/>
              <a:t>ResourceSelection</a:t>
            </a:r>
            <a:r>
              <a:rPr lang="en-GB" sz="1400" dirty="0"/>
              <a:t>, </a:t>
            </a:r>
            <a:r>
              <a:rPr lang="en-GB" sz="1400" dirty="0" err="1"/>
              <a:t>Maxlike</a:t>
            </a:r>
            <a:endParaRPr lang="en-GB" sz="1400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15</a:t>
            </a:fld>
            <a:endParaRPr lang="en-GB"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125" y="2887975"/>
            <a:ext cx="3601874" cy="22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5490575" y="2845925"/>
            <a:ext cx="3653400" cy="229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04800" y="13335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GB" sz="4400" b="1" dirty="0"/>
              <a:t>Classification of Detection Data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742950"/>
            <a:ext cx="88254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2000" dirty="0"/>
              <a:t>2</a:t>
            </a:r>
            <a:r>
              <a:rPr lang="en-GB" sz="2000" b="1" dirty="0"/>
              <a:t>. “Presence/absence” data</a:t>
            </a:r>
          </a:p>
          <a:p>
            <a:pPr marL="457200" lvl="0" indent="-3429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GB" sz="1800" dirty="0"/>
              <a:t>Think data used for classical logistic regression-type models (GLMs, GAMs, GLMMs, </a:t>
            </a:r>
            <a:r>
              <a:rPr lang="en-GB" sz="1800" dirty="0" smtClean="0"/>
              <a:t>etc.)</a:t>
            </a:r>
            <a:endParaRPr lang="en-GB" sz="1800" dirty="0"/>
          </a:p>
          <a:p>
            <a:pPr marL="457200" lvl="0" indent="-3429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GB" sz="1800" dirty="0"/>
              <a:t>Can get at probability of </a:t>
            </a:r>
            <a:r>
              <a:rPr lang="en-GB" sz="1800" dirty="0" smtClean="0"/>
              <a:t>occupancy</a:t>
            </a:r>
          </a:p>
          <a:p>
            <a:pPr marL="457200" lvl="0" indent="-3429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endParaRPr lang="en-GB" sz="18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GB" sz="1800" dirty="0"/>
              <a:t>Can’t (well, yes-can, but under strict </a:t>
            </a:r>
            <a:r>
              <a:rPr lang="en-GB" sz="1800" dirty="0" smtClean="0"/>
              <a:t>parametric assumptions only; See </a:t>
            </a:r>
            <a:r>
              <a:rPr lang="en-GB" sz="1800" dirty="0" err="1" smtClean="0"/>
              <a:t>Lele-Keim-Solymos</a:t>
            </a:r>
            <a:r>
              <a:rPr lang="en-GB" sz="1800" dirty="0" smtClean="0"/>
              <a:t> work and DM Occupancy Model)</a:t>
            </a:r>
            <a:r>
              <a:rPr lang="en-GB" sz="1600" dirty="0" smtClean="0"/>
              <a:t> </a:t>
            </a:r>
            <a:r>
              <a:rPr lang="en-GB" sz="1800" dirty="0"/>
              <a:t>estimate detection probability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16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222071"/>
            <a:ext cx="2023533" cy="18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GB" sz="4800" b="1" dirty="0"/>
              <a:t>Classification of Detection Data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2000" dirty="0"/>
              <a:t>3. </a:t>
            </a:r>
            <a:r>
              <a:rPr lang="en-GB" sz="2000" b="1" dirty="0"/>
              <a:t>“Presence/absence” data with replication</a:t>
            </a:r>
          </a:p>
          <a:p>
            <a:pPr marL="457200" lvl="0" indent="-3429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GB" sz="2000" b="1" i="1" dirty="0">
                <a:solidFill>
                  <a:srgbClr val="FF0000"/>
                </a:solidFill>
              </a:rPr>
              <a:t>Focus of this course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GB" sz="2000" dirty="0"/>
              <a:t>Allows estimation of both occupancy and detection </a:t>
            </a:r>
            <a:r>
              <a:rPr lang="en-GB" sz="2000" dirty="0" smtClean="0"/>
              <a:t>probability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GB" sz="2000" dirty="0" smtClean="0"/>
              <a:t>See </a:t>
            </a:r>
            <a:r>
              <a:rPr lang="en-GB" sz="2000" dirty="0" err="1"/>
              <a:t>Kèry</a:t>
            </a:r>
            <a:r>
              <a:rPr lang="en-GB" sz="2000" dirty="0"/>
              <a:t> 2002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17</a:t>
            </a:fld>
            <a:endParaRPr lang="en-GB"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200" y="2968550"/>
            <a:ext cx="3777750" cy="20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11700" y="24980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GB" sz="4400" b="1" dirty="0"/>
              <a:t>Classification of Detection Data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311700" y="957250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 dirty="0"/>
              <a:t>4. </a:t>
            </a:r>
            <a:r>
              <a:rPr lang="en-GB" sz="2400" b="1" dirty="0"/>
              <a:t>Count data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GB" sz="2000" dirty="0"/>
              <a:t>Detection/</a:t>
            </a:r>
            <a:r>
              <a:rPr lang="en-GB" sz="2000" dirty="0" err="1"/>
              <a:t>nondetection</a:t>
            </a:r>
            <a:r>
              <a:rPr lang="en-GB" sz="2000" dirty="0"/>
              <a:t> data is a summary of count data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GB" sz="2000" i="1" dirty="0"/>
              <a:t>(N)</a:t>
            </a:r>
            <a:r>
              <a:rPr lang="en-GB" sz="2000" dirty="0"/>
              <a:t> 0,0,1,3,1,4,2,5,...  </a:t>
            </a:r>
            <a:endParaRPr lang="en-GB" sz="2000" dirty="0" smtClean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ct val="100000"/>
            </a:pPr>
            <a:endParaRPr lang="en-GB" sz="2000" dirty="0"/>
          </a:p>
          <a:p>
            <a:pPr marL="457200" lvl="0" indent="-342900">
              <a:spcBef>
                <a:spcPts val="0"/>
              </a:spcBef>
              <a:buSzPct val="100000"/>
            </a:pPr>
            <a:r>
              <a:rPr lang="en-GB" sz="2000" dirty="0"/>
              <a:t>Count data replicated in time can be </a:t>
            </a:r>
            <a:r>
              <a:rPr lang="en-GB" sz="2000" dirty="0" smtClean="0"/>
              <a:t>modelled </a:t>
            </a:r>
            <a:r>
              <a:rPr lang="en-GB" sz="2000" dirty="0"/>
              <a:t>under N-mixture model (aka RN model; see </a:t>
            </a:r>
            <a:r>
              <a:rPr lang="en-GB" sz="2000" dirty="0" err="1"/>
              <a:t>Royle</a:t>
            </a:r>
            <a:r>
              <a:rPr lang="en-GB" sz="2000" dirty="0"/>
              <a:t> et al. 2005) </a:t>
            </a:r>
            <a:endParaRPr lang="en-GB" sz="2000" dirty="0" smtClean="0"/>
          </a:p>
          <a:p>
            <a:pPr marL="457200" lvl="0" indent="-342900">
              <a:spcBef>
                <a:spcPts val="0"/>
              </a:spcBef>
              <a:buSzPct val="100000"/>
            </a:pPr>
            <a:r>
              <a:rPr lang="en-GB" sz="2000" dirty="0" smtClean="0"/>
              <a:t>Can be used for species distribution models</a:t>
            </a:r>
            <a:endParaRPr lang="en-GB" sz="2000" dirty="0"/>
          </a:p>
          <a:p>
            <a:pPr lvl="0">
              <a:spcBef>
                <a:spcPts val="0"/>
              </a:spcBef>
              <a:buNone/>
            </a:pPr>
            <a:endParaRPr sz="2000" dirty="0"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18</a:t>
            </a:fld>
            <a:endParaRPr lang="en-GB"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075" y="2502300"/>
            <a:ext cx="3312074" cy="255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11700" y="2576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800" b="1" dirty="0"/>
              <a:t>Occurrence</a:t>
            </a:r>
            <a:r>
              <a:rPr lang="en-GB" dirty="0"/>
              <a:t>	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159000" y="83032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2000" dirty="0"/>
              <a:t>Q.   What is it?</a:t>
            </a:r>
          </a:p>
          <a:p>
            <a:pPr marL="457200" lvl="0" indent="-342900" rtl="0">
              <a:lnSpc>
                <a:spcPct val="138000"/>
              </a:lnSpc>
              <a:spcBef>
                <a:spcPts val="0"/>
              </a:spcBef>
              <a:buClr>
                <a:schemeClr val="dk2"/>
              </a:buClr>
              <a:buSzPct val="100000"/>
              <a:buAutoNum type="alphaUcPeriod"/>
            </a:pPr>
            <a:r>
              <a:rPr lang="en-GB" sz="2000" dirty="0" smtClean="0"/>
              <a:t>“A </a:t>
            </a:r>
            <a:r>
              <a:rPr lang="en-GB" sz="2000" dirty="0"/>
              <a:t>binary state variable, indexed by space or time. It’s a sample </a:t>
            </a:r>
            <a:r>
              <a:rPr lang="en-GB" sz="2000" dirty="0" smtClean="0"/>
              <a:t>because </a:t>
            </a:r>
            <a:r>
              <a:rPr lang="en-GB" sz="2000" dirty="0"/>
              <a:t>you couldn’t survey the entire </a:t>
            </a:r>
            <a:r>
              <a:rPr lang="en-GB" sz="2000" dirty="0" smtClean="0"/>
              <a:t>area.</a:t>
            </a:r>
            <a:endParaRPr lang="en-GB" sz="2000" dirty="0"/>
          </a:p>
          <a:p>
            <a:pPr lvl="0" rtl="0">
              <a:lnSpc>
                <a:spcPct val="138000"/>
              </a:lnSpc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-GB" sz="2000" dirty="0"/>
              <a:t>Problem: </a:t>
            </a:r>
            <a:r>
              <a:rPr lang="en-GB" sz="2400" b="1" i="1" dirty="0"/>
              <a:t>Detection is imperfect</a:t>
            </a:r>
            <a:r>
              <a:rPr lang="en-GB" b="1" i="1" dirty="0"/>
              <a:t> 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19</a:t>
            </a:fld>
            <a:endParaRPr lang="en-GB"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550" y="2110925"/>
            <a:ext cx="2501550" cy="29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538" y="4923625"/>
            <a:ext cx="2404525" cy="1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Occupancy Modeling- CSP4141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-GB" sz="2800" b="1" dirty="0"/>
              <a:t>Introductions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 b="1" dirty="0" err="1"/>
              <a:t>Dr.</a:t>
            </a:r>
            <a:r>
              <a:rPr lang="en-GB" sz="1800" b="1" dirty="0"/>
              <a:t> Michelle Reilly </a:t>
            </a:r>
            <a:r>
              <a:rPr lang="en-GB" sz="1800" dirty="0"/>
              <a:t>- U.S. Fish &amp; Wildlife Service, </a:t>
            </a:r>
            <a:r>
              <a:rPr lang="en-GB" sz="1800" dirty="0" smtClean="0"/>
              <a:t>Yreka, </a:t>
            </a:r>
            <a:r>
              <a:rPr lang="en-GB" sz="1800" dirty="0"/>
              <a:t>CA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 b="1" dirty="0" err="1"/>
              <a:t>Dr.</a:t>
            </a:r>
            <a:r>
              <a:rPr lang="en-GB" sz="1800" b="1" dirty="0"/>
              <a:t> Colin </a:t>
            </a:r>
            <a:r>
              <a:rPr lang="en-GB" sz="1800" b="1" dirty="0" err="1"/>
              <a:t>Shea</a:t>
            </a:r>
            <a:r>
              <a:rPr lang="en-GB" sz="1800" b="1" dirty="0"/>
              <a:t> </a:t>
            </a:r>
            <a:r>
              <a:rPr lang="en-GB" sz="1800" dirty="0"/>
              <a:t>- Florida Fish &amp; Wildlife </a:t>
            </a:r>
            <a:r>
              <a:rPr lang="en-GB" sz="1800" dirty="0" smtClean="0"/>
              <a:t>Conservation Commission</a:t>
            </a:r>
            <a:r>
              <a:rPr lang="en-GB" sz="1800" dirty="0"/>
              <a:t>, St. </a:t>
            </a:r>
            <a:r>
              <a:rPr lang="en-GB" sz="1800" dirty="0" smtClean="0"/>
              <a:t>Petersburg, </a:t>
            </a:r>
            <a:r>
              <a:rPr lang="en-GB" sz="1800" dirty="0"/>
              <a:t>FL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2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0" y="666750"/>
            <a:ext cx="8990011" cy="424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0B06F34-D561-4C96-BC3C-37F3DD2F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99504-7D20-4DC9-AF5C-343307A37D7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7790" y="57150"/>
            <a:ext cx="655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Factors Influencing Detection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7991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b="1" dirty="0" smtClean="0"/>
              <a:t>Occupancy and Detection Probability 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4567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chemeClr val="tx1"/>
                </a:solidFill>
              </a:rPr>
              <a:t>A few </a:t>
            </a:r>
            <a:r>
              <a:rPr lang="en-US" sz="2800" b="1" dirty="0">
                <a:solidFill>
                  <a:schemeClr val="tx1"/>
                </a:solidFill>
              </a:rPr>
              <a:t>seminal papers on occupancy </a:t>
            </a:r>
            <a:r>
              <a:rPr lang="en-US" sz="2800" b="1" dirty="0" smtClean="0">
                <a:solidFill>
                  <a:schemeClr val="tx1"/>
                </a:solidFill>
              </a:rPr>
              <a:t>with imperfect detection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 smtClean="0">
                <a:solidFill>
                  <a:schemeClr val="tx1"/>
                </a:solidFill>
              </a:rPr>
              <a:t>MacKenzie</a:t>
            </a:r>
            <a:r>
              <a:rPr lang="en-US" sz="2400" dirty="0" smtClean="0">
                <a:solidFill>
                  <a:schemeClr val="tx1"/>
                </a:solidFill>
              </a:rPr>
              <a:t> et al., 2002. “Estimating site occupancy rates when detection probabilities are less than one”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 smtClean="0">
                <a:solidFill>
                  <a:schemeClr val="tx1"/>
                </a:solidFill>
              </a:rPr>
              <a:t>Tyre</a:t>
            </a:r>
            <a:r>
              <a:rPr lang="en-US" sz="2400" dirty="0" smtClean="0">
                <a:solidFill>
                  <a:schemeClr val="tx1"/>
                </a:solidFill>
              </a:rPr>
              <a:t> et al., 2003. “Improving precision and reducing bias in biological surveys: Estimating false negative error rates”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 smtClean="0">
                <a:solidFill>
                  <a:schemeClr val="tx1"/>
                </a:solidFill>
              </a:rPr>
              <a:t>Gu</a:t>
            </a:r>
            <a:r>
              <a:rPr lang="en-US" sz="2400" dirty="0" smtClean="0">
                <a:solidFill>
                  <a:schemeClr val="tx1"/>
                </a:solidFill>
              </a:rPr>
              <a:t> &amp; </a:t>
            </a:r>
            <a:r>
              <a:rPr lang="en-US" sz="2400" dirty="0" err="1" smtClean="0">
                <a:solidFill>
                  <a:schemeClr val="tx1"/>
                </a:solidFill>
              </a:rPr>
              <a:t>Swihart</a:t>
            </a:r>
            <a:r>
              <a:rPr lang="en-US" sz="2400" dirty="0" smtClean="0">
                <a:solidFill>
                  <a:schemeClr val="tx1"/>
                </a:solidFill>
              </a:rPr>
              <a:t> 2002. “Absent or undetected? Effects of non-detection of species occurrences on wildlife-habitat models”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2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229100" y="6960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000" b="1" dirty="0"/>
              <a:t>Sampling: imperfect detection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311700" y="642300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 dirty="0"/>
              <a:t>Effects of imperfect detection: </a:t>
            </a:r>
            <a:r>
              <a:rPr lang="en-GB" sz="1800" b="1" i="1" dirty="0"/>
              <a:t>underestimate occupancy 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 dirty="0"/>
              <a:t>Estimated occupancy = true occupancy * detectability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22</a:t>
            </a:fld>
            <a:endParaRPr lang="en-GB"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569950"/>
            <a:ext cx="7302750" cy="31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406401" y="750081"/>
            <a:ext cx="5997575" cy="1812132"/>
            <a:chOff x="256" y="803"/>
            <a:chExt cx="3778" cy="1522"/>
          </a:xfrm>
        </p:grpSpPr>
        <p:sp>
          <p:nvSpPr>
            <p:cNvPr id="9" name="Text Box 3"/>
            <p:cNvSpPr txBox="1">
              <a:spLocks noChangeArrowheads="1"/>
            </p:cNvSpPr>
            <p:nvPr/>
          </p:nvSpPr>
          <p:spPr bwMode="auto">
            <a:xfrm>
              <a:off x="256" y="1176"/>
              <a:ext cx="3778" cy="388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400" dirty="0"/>
                <a:t>Usually</a:t>
              </a:r>
              <a:r>
                <a:rPr lang="en-US" sz="2400" dirty="0">
                  <a:latin typeface="Garamond" pitchFamily="18" charset="0"/>
                </a:rPr>
                <a:t> </a:t>
              </a:r>
              <a:r>
                <a:rPr lang="en-US" sz="2400" dirty="0"/>
                <a:t>expressed as proportion or percentage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331" y="803"/>
                  <a:ext cx="1453" cy="4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2800" dirty="0">
                      <a:solidFill>
                        <a:schemeClr val="tx1"/>
                      </a:solidFill>
                      <a:latin typeface="Garamond" pitchFamily="18" charset="0"/>
                    </a:rPr>
                    <a:t>Occupancy (</a:t>
                  </a:r>
                  <a14:m>
                    <m:oMath xmlns:m="http://schemas.openxmlformats.org/officeDocument/2006/math">
                      <m:r>
                        <a:rPr lang="el-GR" sz="2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𝜓</m:t>
                      </m:r>
                    </m:oMath>
                  </a14:m>
                  <a:r>
                    <a:rPr lang="en-US" sz="2800" dirty="0">
                      <a:solidFill>
                        <a:schemeClr val="tx1"/>
                      </a:solidFill>
                      <a:latin typeface="Garamond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3" name="Text 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1" y="803"/>
                  <a:ext cx="1452" cy="33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5291" t="-11628" r="-4762" b="-31395"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 Box 7"/>
            <p:cNvSpPr txBox="1">
              <a:spLocks noChangeArrowheads="1"/>
            </p:cNvSpPr>
            <p:nvPr/>
          </p:nvSpPr>
          <p:spPr bwMode="auto">
            <a:xfrm>
              <a:off x="625" y="1472"/>
              <a:ext cx="2937" cy="85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/>
                <a:t>Can be modeled as a function of covariates</a:t>
              </a:r>
            </a:p>
            <a:p>
              <a:pPr lvl="1">
                <a:buFont typeface="Arial" pitchFamily="34" charset="0"/>
                <a:buChar char="•"/>
                <a:defRPr/>
              </a:pPr>
              <a:r>
                <a:rPr lang="en-US" sz="2000" dirty="0"/>
                <a:t> Habitat characteristics</a:t>
              </a:r>
            </a:p>
            <a:p>
              <a:pPr lvl="1">
                <a:buFont typeface="Arial" pitchFamily="34" charset="0"/>
                <a:buChar char="•"/>
                <a:defRPr/>
              </a:pPr>
              <a:r>
                <a:rPr lang="en-US" sz="2000" dirty="0"/>
                <a:t> Time </a:t>
              </a:r>
            </a:p>
          </p:txBody>
        </p:sp>
      </p:grpSp>
      <p:grpSp>
        <p:nvGrpSpPr>
          <p:cNvPr id="15" name="Group 10"/>
          <p:cNvGrpSpPr>
            <a:grpSpLocks/>
          </p:cNvGrpSpPr>
          <p:nvPr/>
        </p:nvGrpSpPr>
        <p:grpSpPr bwMode="auto">
          <a:xfrm>
            <a:off x="368454" y="2577623"/>
            <a:ext cx="7920038" cy="2241334"/>
            <a:chOff x="262" y="2659"/>
            <a:chExt cx="4989" cy="14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62" y="2659"/>
                  <a:ext cx="4989" cy="55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en-US" sz="2400" dirty="0"/>
                    <a:t>Conditional detection,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sz="2400" dirty="0"/>
                    <a:t>, probability species is detected at a unit in survey </a:t>
                  </a:r>
                  <a:r>
                    <a:rPr lang="en-US" sz="2400" i="1" dirty="0"/>
                    <a:t>j</a:t>
                  </a:r>
                  <a:r>
                    <a:rPr lang="en-US" sz="2400" dirty="0"/>
                    <a:t> (given presence) </a:t>
                  </a:r>
                  <a:endParaRPr lang="en-US" sz="3200" dirty="0"/>
                </a:p>
              </p:txBody>
            </p:sp>
          </mc:Choice>
          <mc:Fallback xmlns="">
            <p:sp>
              <p:nvSpPr>
                <p:cNvPr id="16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" y="2659"/>
                  <a:ext cx="4989" cy="55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154" t="-5882" b="-16176"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 Box 9"/>
            <p:cNvSpPr txBox="1">
              <a:spLocks noChangeArrowheads="1"/>
            </p:cNvSpPr>
            <p:nvPr/>
          </p:nvSpPr>
          <p:spPr bwMode="auto">
            <a:xfrm>
              <a:off x="630" y="3024"/>
              <a:ext cx="2937" cy="1126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sz="2400" dirty="0">
                <a:latin typeface="Garamond" pitchFamily="18" charset="0"/>
              </a:endParaRPr>
            </a:p>
            <a:p>
              <a:pPr>
                <a:defRPr/>
              </a:pPr>
              <a:r>
                <a:rPr lang="en-US" sz="2000" dirty="0"/>
                <a:t>Can be modeled as a function of covariates</a:t>
              </a:r>
            </a:p>
            <a:p>
              <a:pPr lvl="1">
                <a:buFont typeface="Arial" pitchFamily="34" charset="0"/>
                <a:buChar char="•"/>
                <a:defRPr/>
              </a:pPr>
              <a:r>
                <a:rPr lang="en-US" sz="2000" dirty="0"/>
                <a:t> Sample unit characteristics</a:t>
              </a:r>
            </a:p>
            <a:p>
              <a:pPr lvl="1">
                <a:buFont typeface="Arial" pitchFamily="34" charset="0"/>
                <a:buChar char="•"/>
                <a:defRPr/>
              </a:pPr>
              <a:r>
                <a:rPr lang="en-US" sz="2000" dirty="0"/>
                <a:t> Sampling method</a:t>
              </a:r>
            </a:p>
            <a:p>
              <a:pPr lvl="1">
                <a:buFont typeface="Arial" pitchFamily="34" charset="0"/>
                <a:buChar char="•"/>
                <a:defRPr/>
              </a:pPr>
              <a:r>
                <a:rPr lang="en-US" sz="2000" dirty="0"/>
                <a:t> Species characteristics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232F83-E109-42CC-9119-961FC0730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99504-7D20-4DC9-AF5C-343307A37D7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77190" y="57150"/>
            <a:ext cx="8385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+mj-lt"/>
              </a:rPr>
              <a:t>Occupancy Estimation</a:t>
            </a:r>
            <a:endParaRPr 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123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400" b="1" dirty="0"/>
              <a:t>Probability of Occurrence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sz="2400" dirty="0">
                <a:solidFill>
                  <a:schemeClr val="dk1"/>
                </a:solidFill>
              </a:rPr>
              <a:t>Probability is an a priori expectation – e.g. probability of heads on a coin </a:t>
            </a:r>
            <a:r>
              <a:rPr lang="en-GB" sz="2400" dirty="0" smtClean="0">
                <a:solidFill>
                  <a:schemeClr val="dk1"/>
                </a:solidFill>
              </a:rPr>
              <a:t>toss</a:t>
            </a:r>
          </a:p>
          <a:p>
            <a:pPr marL="457200" lvl="0" indent="-381000" rtl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-GB" sz="2400" dirty="0">
              <a:solidFill>
                <a:schemeClr val="dk1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sz="2400" dirty="0">
                <a:solidFill>
                  <a:schemeClr val="dk1"/>
                </a:solidFill>
              </a:rPr>
              <a:t>Proportion is the realization of the expectation – proportion of heads in 10 coin tosses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24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333750"/>
            <a:ext cx="1255624" cy="126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400" b="1" dirty="0">
                <a:solidFill>
                  <a:srgbClr val="404040"/>
                </a:solidFill>
              </a:rPr>
              <a:t>Occupancy Estimation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311700" y="1443617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 dirty="0">
                <a:solidFill>
                  <a:srgbClr val="404040"/>
                </a:solidFill>
                <a:ea typeface="Calibri"/>
                <a:cs typeface="Calibri"/>
                <a:sym typeface="Calibri"/>
              </a:rPr>
              <a:t>Primarily interested in the proportion of sites that are occupied or the </a:t>
            </a:r>
            <a:r>
              <a:rPr lang="en-GB" sz="2400" i="1" dirty="0">
                <a:solidFill>
                  <a:srgbClr val="404040"/>
                </a:solidFill>
                <a:ea typeface="Calibri"/>
                <a:cs typeface="Calibri"/>
                <a:sym typeface="Calibri"/>
              </a:rPr>
              <a:t>probability</a:t>
            </a:r>
            <a:r>
              <a:rPr lang="en-GB" sz="2400" dirty="0">
                <a:solidFill>
                  <a:srgbClr val="404040"/>
                </a:solidFill>
                <a:ea typeface="Calibri"/>
                <a:cs typeface="Calibri"/>
                <a:sym typeface="Calibri"/>
              </a:rPr>
              <a:t> a particular site is occupied</a:t>
            </a:r>
            <a:r>
              <a:rPr lang="en-GB" sz="2400" dirty="0" smtClean="0">
                <a:solidFill>
                  <a:srgbClr val="404040"/>
                </a:solidFill>
                <a:ea typeface="Calibri"/>
                <a:cs typeface="Calibri"/>
                <a:sym typeface="Calibri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GB" sz="2400" dirty="0" smtClean="0">
              <a:solidFill>
                <a:srgbClr val="404040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rgbClr val="404040"/>
                </a:solidFill>
                <a:ea typeface="Calibri"/>
                <a:cs typeface="Calibri"/>
                <a:sym typeface="Calibri"/>
              </a:rPr>
              <a:t>Occupancy approach allows us to model variation in occupancy and detection simultaneously, relative to site-specific covariates</a:t>
            </a:r>
            <a:endParaRPr lang="en-GB" sz="2400" dirty="0">
              <a:solidFill>
                <a:srgbClr val="40404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25</a:t>
            </a:fld>
            <a:endParaRPr lang="en-GB"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600" y="3257550"/>
            <a:ext cx="2507700" cy="148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90159"/>
            <a:ext cx="2660100" cy="1273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26</a:t>
            </a:fld>
            <a:endParaRPr lang="en-GB"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750" y="0"/>
            <a:ext cx="4191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27</a:t>
            </a:fld>
            <a:endParaRPr lang="en-GB"/>
          </a:p>
        </p:txBody>
      </p:sp>
      <p:sp>
        <p:nvSpPr>
          <p:cNvPr id="219" name="Shape 219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8521700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Raccowl</a:t>
            </a:r>
            <a:r>
              <a:rPr lang="en-US" dirty="0" smtClean="0"/>
              <a:t> surveys – 10 sites visited</a:t>
            </a:r>
            <a:endParaRPr dirty="0"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0725"/>
            <a:ext cx="3999900" cy="367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225" y="1220725"/>
            <a:ext cx="4226925" cy="367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28</a:t>
            </a:fld>
            <a:endParaRPr lang="en-GB"/>
          </a:p>
        </p:txBody>
      </p:sp>
      <p:sp>
        <p:nvSpPr>
          <p:cNvPr id="229" name="Shape 229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8521700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Raccowl</a:t>
            </a:r>
            <a:r>
              <a:rPr lang="en-US" dirty="0" smtClean="0"/>
              <a:t> Survey Results</a:t>
            </a:r>
            <a:endParaRPr dirty="0"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5800"/>
            <a:ext cx="4279650" cy="35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475" y="1189150"/>
            <a:ext cx="4161075" cy="36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7" y="79375"/>
            <a:ext cx="9144000" cy="518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3486150"/>
            <a:ext cx="664970" cy="9239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090" y="4407957"/>
            <a:ext cx="561085" cy="7795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90" y="209550"/>
            <a:ext cx="664970" cy="9239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61950"/>
            <a:ext cx="664970" cy="9239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048" y="3181350"/>
            <a:ext cx="562521" cy="7815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147237"/>
            <a:ext cx="457200" cy="635244"/>
          </a:xfrm>
          <a:prstGeom prst="rect">
            <a:avLst/>
          </a:prstGeom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15" y="205296"/>
            <a:ext cx="1078585" cy="87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123" y="295274"/>
            <a:ext cx="85301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952750"/>
            <a:ext cx="686468" cy="82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056" y="4318771"/>
            <a:ext cx="652173" cy="854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061409"/>
            <a:ext cx="837126" cy="90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13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Student Introductions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 dirty="0"/>
              <a:t>Name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 dirty="0"/>
              <a:t>Work title/agency/location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 dirty="0"/>
              <a:t>Motivation for taking the </a:t>
            </a:r>
            <a:r>
              <a:rPr lang="en-GB" sz="1800" dirty="0" smtClean="0"/>
              <a:t>course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 dirty="0" smtClean="0"/>
              <a:t>Statistics background or comfort level</a:t>
            </a:r>
            <a:endParaRPr lang="en-GB" sz="1800" dirty="0"/>
          </a:p>
          <a:p>
            <a:pPr lvl="0">
              <a:spcBef>
                <a:spcPts val="0"/>
              </a:spcBef>
              <a:buNone/>
            </a:pPr>
            <a:r>
              <a:rPr lang="en-GB" sz="1800" dirty="0"/>
              <a:t>Experience with R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3</a:t>
            </a:fld>
            <a:endParaRPr lang="en-GB"/>
          </a:p>
        </p:txBody>
      </p:sp>
      <p:pic>
        <p:nvPicPr>
          <p:cNvPr id="5" name="Picture 2" descr="http://img4.wikia.nocookie.net/__cb20100519192947/bigbangtheory/images/archive/5/5f/20140303120638!Placehol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0200" y="514350"/>
            <a:ext cx="2762250" cy="4133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209550"/>
            <a:ext cx="9984346" cy="484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391" y="3028950"/>
            <a:ext cx="719813" cy="7500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4" y="3028950"/>
            <a:ext cx="719813" cy="7500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4" y="285750"/>
            <a:ext cx="719813" cy="750093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92" y="2857504"/>
            <a:ext cx="1090331" cy="927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92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31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33350"/>
            <a:ext cx="8520113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the proportion of sites occupied?</a:t>
            </a:r>
            <a:br>
              <a:rPr lang="en-US" dirty="0" smtClean="0"/>
            </a:br>
            <a:r>
              <a:rPr lang="en-US" dirty="0" smtClean="0"/>
              <a:t>What would be the naïve occupancy estimate?</a:t>
            </a:r>
            <a:endParaRPr lang="en-US" dirty="0"/>
          </a:p>
        </p:txBody>
      </p:sp>
      <p:pic>
        <p:nvPicPr>
          <p:cNvPr id="9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5800"/>
            <a:ext cx="4343400" cy="367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225" y="1220725"/>
            <a:ext cx="4226925" cy="367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51120"/>
            <a:ext cx="427317" cy="4452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225" y="1551120"/>
            <a:ext cx="573565" cy="5976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412" y="2989387"/>
            <a:ext cx="573565" cy="5976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58" y="4019550"/>
            <a:ext cx="573565" cy="597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17" y="3058662"/>
            <a:ext cx="573565" cy="5976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2" y="3258599"/>
            <a:ext cx="573565" cy="5976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341826"/>
            <a:ext cx="573565" cy="5976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856" y="3421857"/>
            <a:ext cx="573565" cy="597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400" b="1" dirty="0"/>
              <a:t>Summary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300814" y="1372771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 sz="2800" dirty="0" smtClean="0">
                <a:solidFill>
                  <a:srgbClr val="404040"/>
                </a:solidFill>
                <a:ea typeface="Calibri"/>
                <a:cs typeface="Calibri"/>
                <a:sym typeface="Calibri"/>
              </a:rPr>
              <a:t>Failing </a:t>
            </a:r>
            <a:r>
              <a:rPr lang="en-GB" sz="2800" dirty="0">
                <a:solidFill>
                  <a:srgbClr val="404040"/>
                </a:solidFill>
                <a:ea typeface="Calibri"/>
                <a:cs typeface="Calibri"/>
                <a:sym typeface="Calibri"/>
              </a:rPr>
              <a:t>to account for imperfect detection can lead to spurious associations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32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266950"/>
            <a:ext cx="3429000" cy="2644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 sz="2400" b="1" dirty="0"/>
              <a:t>Occupancy Estimation and </a:t>
            </a:r>
            <a:r>
              <a:rPr lang="en-GB" sz="2400" b="1" dirty="0" smtClean="0"/>
              <a:t>Modelling: </a:t>
            </a:r>
            <a:r>
              <a:rPr lang="en-GB" sz="2400" b="1" dirty="0"/>
              <a:t>Inferring Patterns and Dynamics of Species Occurrence (</a:t>
            </a:r>
            <a:r>
              <a:rPr lang="en-GB" sz="2400" b="1" dirty="0" err="1"/>
              <a:t>MacKenzie</a:t>
            </a:r>
            <a:r>
              <a:rPr lang="en-GB" sz="2400" b="1" dirty="0"/>
              <a:t> et al. 2006)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457200" y="1592035"/>
            <a:ext cx="2736300" cy="30956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 i="1" dirty="0" smtClean="0"/>
              <a:t>- Effects </a:t>
            </a:r>
            <a:r>
              <a:rPr lang="en-GB" sz="1800" i="1" dirty="0"/>
              <a:t>of imperfect detection:</a:t>
            </a:r>
            <a:r>
              <a:rPr lang="en-GB" sz="1800" dirty="0"/>
              <a:t> obscure relationships of occupancy with covariates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33</a:t>
            </a:fld>
            <a:endParaRPr lang="en-GB"/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999" y="1334860"/>
            <a:ext cx="5487816" cy="33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142093" y="239580"/>
            <a:ext cx="79043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cap="small" dirty="0">
                <a:latin typeface="+mj-lt"/>
              </a:rPr>
              <a:t>When Does (Incomplete) Detection Matter?</a:t>
            </a:r>
            <a:endParaRPr lang="en-US" sz="3600" cap="small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340929" y="1315581"/>
                <a:ext cx="8781122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2400" dirty="0"/>
                  <a:t>When we want an unbiased estimate of occurrence probability (</a:t>
                </a:r>
                <a14:m>
                  <m:oMath xmlns:m="http://schemas.openxmlformats.org/officeDocument/2006/math">
                    <m:r>
                      <a:rPr lang="el-GR" sz="24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400" dirty="0" smtClean="0"/>
                  <a:t>)</a:t>
                </a:r>
                <a:endParaRPr lang="en-US" sz="2400" dirty="0"/>
              </a:p>
              <a:p>
                <a:pPr marL="285750" indent="-285750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2400" dirty="0"/>
                  <a:t>When an index of occurrence is unreliable: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2400" dirty="0"/>
                  <a:t>Spatial or temporal variance exists in detection probability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2400" dirty="0"/>
                  <a:t>A covariate is related to both occupancy (</a:t>
                </a:r>
                <a14:m>
                  <m:oMath xmlns:m="http://schemas.openxmlformats.org/officeDocument/2006/math">
                    <m:r>
                      <a:rPr lang="el-GR" sz="24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400" dirty="0"/>
                  <a:t>) and detection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29" y="1315581"/>
                <a:ext cx="8781122" cy="2031325"/>
              </a:xfrm>
              <a:prstGeom prst="rect">
                <a:avLst/>
              </a:prstGeom>
              <a:blipFill rotWithShape="1">
                <a:blip r:embed="rId3"/>
                <a:stretch>
                  <a:fillRect l="-972" t="-2402" r="-69" b="-6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" name="Picture 1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9"/>
          <a:stretch/>
        </p:blipFill>
        <p:spPr bwMode="auto">
          <a:xfrm flipH="1">
            <a:off x="2895600" y="3790950"/>
            <a:ext cx="3615269" cy="121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3528129-9F43-473F-BA06-74E8185FE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99504-7D20-4DC9-AF5C-343307A37D7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4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800" b="1" dirty="0"/>
              <a:t>Activity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226208" y="1428750"/>
            <a:ext cx="8520600" cy="38576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2000" dirty="0" smtClean="0">
                <a:solidFill>
                  <a:schemeClr val="tx1"/>
                </a:solidFill>
              </a:rPr>
              <a:t>Read: </a:t>
            </a:r>
            <a:r>
              <a:rPr lang="en-GB" sz="2000" dirty="0" smtClean="0">
                <a:solidFill>
                  <a:schemeClr val="tx1"/>
                </a:solidFill>
              </a:rPr>
              <a:t>“1. </a:t>
            </a:r>
            <a:r>
              <a:rPr lang="en-GB" sz="2000" smtClean="0">
                <a:solidFill>
                  <a:schemeClr val="tx1"/>
                </a:solidFill>
              </a:rPr>
              <a:t>Article Discussion.docx”</a:t>
            </a:r>
            <a:endParaRPr lang="en-GB" sz="2000" dirty="0" smtClean="0">
              <a:solidFill>
                <a:schemeClr val="tx1"/>
              </a:solidFill>
            </a:endParaRPr>
          </a:p>
          <a:p>
            <a:pPr lvl="0" rtl="0">
              <a:lnSpc>
                <a:spcPct val="138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2000" dirty="0" smtClean="0">
                <a:solidFill>
                  <a:schemeClr val="tx1"/>
                </a:solidFill>
              </a:rPr>
              <a:t>Kellner &amp; </a:t>
            </a:r>
            <a:r>
              <a:rPr lang="en-GB" sz="2000" dirty="0" err="1" smtClean="0">
                <a:solidFill>
                  <a:schemeClr val="tx1"/>
                </a:solidFill>
              </a:rPr>
              <a:t>Swihart</a:t>
            </a:r>
            <a:r>
              <a:rPr lang="en-GB" sz="2000" dirty="0" smtClean="0">
                <a:solidFill>
                  <a:schemeClr val="tx1"/>
                </a:solidFill>
              </a:rPr>
              <a:t>, 2014, 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2000" b="1" i="1" dirty="0" smtClean="0">
                <a:solidFill>
                  <a:schemeClr val="tx1"/>
                </a:solidFill>
              </a:rPr>
              <a:t>“Accounting for Imperfect Detection in Ecology: A Quantitative Review”</a:t>
            </a:r>
            <a:endParaRPr lang="en-GB" sz="2000" b="1" i="1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 sz="2000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2000" u="sng" dirty="0" smtClean="0">
                <a:solidFill>
                  <a:schemeClr val="tx1"/>
                </a:solidFill>
              </a:rPr>
              <a:t>Groups: </a:t>
            </a:r>
          </a:p>
          <a:p>
            <a:pPr lvl="0">
              <a:spcBef>
                <a:spcPts val="0"/>
              </a:spcBef>
              <a:buNone/>
            </a:pPr>
            <a:r>
              <a:rPr lang="en-GB" sz="2000" dirty="0" smtClean="0">
                <a:solidFill>
                  <a:schemeClr val="tx1"/>
                </a:solidFill>
              </a:rPr>
              <a:t>-After reading, </a:t>
            </a:r>
            <a:r>
              <a:rPr lang="en-GB" sz="2000" dirty="0" smtClean="0"/>
              <a:t>get into groups and discuss article.</a:t>
            </a:r>
            <a:r>
              <a:rPr lang="en-GB" sz="2000" dirty="0" smtClean="0">
                <a:solidFill>
                  <a:schemeClr val="tx1"/>
                </a:solidFill>
              </a:rPr>
              <a:t> </a:t>
            </a:r>
            <a:r>
              <a:rPr lang="en-GB" sz="2000" dirty="0" smtClean="0"/>
              <a:t>There are thought</a:t>
            </a:r>
            <a:r>
              <a:rPr lang="en-GB" sz="2000" dirty="0" smtClean="0">
                <a:solidFill>
                  <a:schemeClr val="tx1"/>
                </a:solidFill>
              </a:rPr>
              <a:t> questions on the sheet to get your started.  </a:t>
            </a:r>
            <a:endParaRPr lang="en-GB" sz="2000" dirty="0"/>
          </a:p>
          <a:p>
            <a:pPr lvl="0">
              <a:spcBef>
                <a:spcPts val="0"/>
              </a:spcBef>
              <a:buNone/>
            </a:pPr>
            <a:r>
              <a:rPr lang="en-GB" sz="2000" dirty="0" smtClean="0">
                <a:solidFill>
                  <a:schemeClr val="tx1"/>
                </a:solidFill>
              </a:rPr>
              <a:t>-We’ll discuss as a class after 10 minutes of group thought. 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35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400" b="1" dirty="0"/>
              <a:t>Activity Summary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333471" y="1443617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000" dirty="0" smtClean="0">
                <a:solidFill>
                  <a:schemeClr val="tx1"/>
                </a:solidFill>
              </a:rPr>
              <a:t>Noteworthy </a:t>
            </a:r>
            <a:r>
              <a:rPr lang="en-GB" sz="2000" dirty="0">
                <a:solidFill>
                  <a:schemeClr val="tx1"/>
                </a:solidFill>
              </a:rPr>
              <a:t>conclusions?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36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b="1" dirty="0" smtClean="0"/>
              <a:t>Available Software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None/>
            </a:pPr>
            <a:r>
              <a:rPr lang="en-US" sz="2000" b="1" dirty="0">
                <a:latin typeface="+mn-lt"/>
              </a:rPr>
              <a:t>Maximum-likelihood based software</a:t>
            </a:r>
          </a:p>
          <a:p>
            <a:pPr marL="514350" lvl="1" indent="-2286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MARK (stand-alone program; can be called from R)</a:t>
            </a:r>
          </a:p>
          <a:p>
            <a:pPr marL="514350" lvl="1" indent="-2286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Presence (stand-alone program; can be called from R)</a:t>
            </a:r>
          </a:p>
          <a:p>
            <a:pPr marL="514350" lvl="1" indent="-2286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Unmarked (called from R)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1">
              <a:lnSpc>
                <a:spcPct val="150000"/>
              </a:lnSpc>
              <a:buClr>
                <a:schemeClr val="tx1"/>
              </a:buClr>
              <a:buNone/>
            </a:pPr>
            <a:r>
              <a:rPr lang="en-US" sz="2000" b="1" dirty="0">
                <a:latin typeface="+mn-lt"/>
              </a:rPr>
              <a:t>Bayesian software</a:t>
            </a:r>
          </a:p>
          <a:p>
            <a:pPr marL="514350" lvl="1" indent="-2286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WinBUGS</a:t>
            </a:r>
            <a:r>
              <a:rPr lang="en-US" sz="2000" dirty="0">
                <a:latin typeface="+mn-lt"/>
              </a:rPr>
              <a:t> (no longer actively supported)</a:t>
            </a:r>
          </a:p>
          <a:p>
            <a:pPr marL="514350" lvl="1" indent="-2286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OpenBUGS</a:t>
            </a:r>
            <a:r>
              <a:rPr lang="en-US" sz="2000" dirty="0">
                <a:latin typeface="+mn-lt"/>
              </a:rPr>
              <a:t> (stand-alone program; can be called from R)</a:t>
            </a:r>
          </a:p>
          <a:p>
            <a:pPr marL="514350" lvl="1" indent="-2286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JAGS (called from R)</a:t>
            </a:r>
          </a:p>
          <a:p>
            <a:endParaRPr lang="en-US" sz="16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45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b="1" dirty="0"/>
              <a:t>Available software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443700"/>
            <a:ext cx="33168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GB" sz="1800" b="1" u="sng" dirty="0">
                <a:solidFill>
                  <a:srgbClr val="434343"/>
                </a:solidFill>
              </a:rPr>
              <a:t>OccPower.xlsx</a:t>
            </a:r>
            <a:r>
              <a:rPr lang="en-GB" sz="1800" dirty="0">
                <a:solidFill>
                  <a:srgbClr val="434343"/>
                </a:solidFill>
              </a:rPr>
              <a:t> - </a:t>
            </a:r>
            <a:r>
              <a:rPr lang="en-GB" sz="1600" dirty="0">
                <a:solidFill>
                  <a:srgbClr val="434343"/>
                </a:solidFill>
              </a:rPr>
              <a:t>Spreadsheet to compute power to detect difference in 2 independent occupancy estimates using asymptotic approximations described in </a:t>
            </a:r>
            <a:r>
              <a:rPr lang="en-GB" sz="1600" dirty="0" err="1">
                <a:solidFill>
                  <a:srgbClr val="434343"/>
                </a:solidFill>
              </a:rPr>
              <a:t>Guillera-Arroita</a:t>
            </a:r>
            <a:r>
              <a:rPr lang="en-GB" sz="1600" dirty="0">
                <a:solidFill>
                  <a:srgbClr val="434343"/>
                </a:solidFill>
              </a:rPr>
              <a:t> et. al. (2012).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350" y="0"/>
            <a:ext cx="520065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39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FAA17-8EE1-4925-B625-07B3823BF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750"/>
            <a:ext cx="6924675" cy="507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4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chemeClr val="dk2"/>
                </a:solidFill>
              </a:rPr>
              <a:t>Expectations for Class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1271310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GB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4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20955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 sz="4400" b="1" dirty="0"/>
              <a:t>Available software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1363587"/>
            <a:ext cx="32193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GB" sz="1800" b="1" u="sng" dirty="0"/>
              <a:t>Presence</a:t>
            </a:r>
            <a:r>
              <a:rPr lang="en-GB" sz="1800" dirty="0"/>
              <a:t>-</a:t>
            </a:r>
            <a:r>
              <a:rPr lang="en-GB" sz="1800" dirty="0">
                <a:solidFill>
                  <a:srgbClr val="434343"/>
                </a:solidFill>
              </a:rPr>
              <a:t>Estimates patch occupancy rates and related parameters</a:t>
            </a: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</a:pPr>
            <a:r>
              <a:rPr lang="en-GB" sz="1600" dirty="0" err="1">
                <a:solidFill>
                  <a:srgbClr val="666666"/>
                </a:solidFill>
              </a:rPr>
              <a:t>RPresence</a:t>
            </a:r>
            <a:r>
              <a:rPr lang="en-GB" sz="1600" dirty="0">
                <a:solidFill>
                  <a:srgbClr val="666666"/>
                </a:solidFill>
              </a:rPr>
              <a:t> - Provides an R interface for running occupancy models available in Program PRESENCE plus some additional helpful routines.</a:t>
            </a:r>
          </a:p>
          <a:p>
            <a:pPr marL="914400" lvl="1" indent="-304800" rtl="0">
              <a:spcBef>
                <a:spcPts val="0"/>
              </a:spcBef>
              <a:buClr>
                <a:srgbClr val="666666"/>
              </a:buClr>
              <a:buSzPts val="1200"/>
              <a:buChar char="○"/>
            </a:pPr>
            <a:r>
              <a:rPr lang="en-GB" sz="1400" u="sng" dirty="0">
                <a:solidFill>
                  <a:schemeClr val="hlink"/>
                </a:solidFill>
                <a:hlinkClick r:id="rId3"/>
              </a:rPr>
              <a:t>https://www.mbr-pwrc.usgs.gov/software/presence.shtml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376" y="1000075"/>
            <a:ext cx="5455510" cy="4143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87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41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" y="209550"/>
            <a:ext cx="8520113" cy="571500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Presence</a:t>
            </a:r>
            <a:endParaRPr lang="en-US" sz="4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888" y="625929"/>
            <a:ext cx="7108112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19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 idx="4294967295"/>
          </p:nvPr>
        </p:nvSpPr>
        <p:spPr>
          <a:xfrm>
            <a:off x="0" y="76200"/>
            <a:ext cx="8520113" cy="571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/>
              <a:t>Available software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4294967295"/>
          </p:nvPr>
        </p:nvSpPr>
        <p:spPr>
          <a:xfrm>
            <a:off x="0" y="971550"/>
            <a:ext cx="3219450" cy="341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GB" sz="1800" b="1" u="sng" dirty="0" smtClean="0"/>
              <a:t>Mark</a:t>
            </a:r>
            <a:r>
              <a:rPr lang="en-GB" sz="1800" dirty="0" smtClean="0"/>
              <a:t>-</a:t>
            </a:r>
            <a:r>
              <a:rPr lang="en-GB" sz="1800" dirty="0" smtClean="0">
                <a:solidFill>
                  <a:srgbClr val="434343"/>
                </a:solidFill>
              </a:rPr>
              <a:t> “ analysis of data from marked individuals”</a:t>
            </a:r>
            <a:endParaRPr lang="en-GB" sz="1800" dirty="0">
              <a:solidFill>
                <a:srgbClr val="434343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</a:pPr>
            <a:r>
              <a:rPr lang="en-GB" sz="1600" dirty="0" err="1" smtClean="0">
                <a:solidFill>
                  <a:srgbClr val="666666"/>
                </a:solidFill>
              </a:rPr>
              <a:t>RMark</a:t>
            </a:r>
            <a:r>
              <a:rPr lang="en-GB" sz="1600" dirty="0" smtClean="0">
                <a:solidFill>
                  <a:srgbClr val="666666"/>
                </a:solidFill>
              </a:rPr>
              <a:t> </a:t>
            </a:r>
            <a:r>
              <a:rPr lang="en-GB" sz="1600" dirty="0">
                <a:solidFill>
                  <a:srgbClr val="666666"/>
                </a:solidFill>
              </a:rPr>
              <a:t>- Provides an R interface for running </a:t>
            </a:r>
            <a:r>
              <a:rPr lang="en-GB" sz="1600" dirty="0" smtClean="0">
                <a:solidFill>
                  <a:srgbClr val="666666"/>
                </a:solidFill>
              </a:rPr>
              <a:t>Mark models</a:t>
            </a:r>
            <a:endParaRPr lang="en-GB" sz="1400" u="sng" dirty="0">
              <a:solidFill>
                <a:schemeClr val="hlink"/>
              </a:solidFill>
              <a:hlinkClick r:id="rId3"/>
            </a:endParaRP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67" y="285750"/>
            <a:ext cx="7259290" cy="425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13" y="1809750"/>
            <a:ext cx="4662487" cy="3343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4419600" y="3562350"/>
            <a:ext cx="13716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95550"/>
            <a:ext cx="7735656" cy="2657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76200" y="4705350"/>
            <a:ext cx="2209800" cy="438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4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8150"/>
            <a:ext cx="6208528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62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8966" y="0"/>
            <a:ext cx="4428566" cy="742950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Occupancy in E-Surge </a:t>
            </a:r>
            <a:endParaRPr lang="en-US" sz="40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1384300"/>
            <a:ext cx="1600200" cy="3244849"/>
          </a:xfrm>
        </p:spPr>
        <p:txBody>
          <a:bodyPr>
            <a:normAutofit/>
          </a:bodyPr>
          <a:lstStyle/>
          <a:p>
            <a:r>
              <a:rPr lang="en-US" dirty="0" smtClean="0"/>
              <a:t>Hidden </a:t>
            </a:r>
            <a:r>
              <a:rPr lang="en-US" dirty="0"/>
              <a:t>M</a:t>
            </a:r>
            <a:r>
              <a:rPr lang="en-US" dirty="0" smtClean="0"/>
              <a:t>arkov modeling of detection-</a:t>
            </a:r>
            <a:r>
              <a:rPr lang="en-US" dirty="0" err="1" smtClean="0"/>
              <a:t>nondetection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Maintained by CEFE- French Research Center for Ecology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: download </a:t>
            </a:r>
            <a:r>
              <a:rPr lang="en-US" dirty="0" err="1" smtClean="0"/>
              <a:t>Matlab</a:t>
            </a:r>
            <a:endParaRPr lang="en-US" dirty="0" smtClean="0"/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: download       E-surge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44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71876"/>
            <a:ext cx="6176111" cy="4352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59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sz="4400" b="1" dirty="0"/>
              <a:t>BUGS and JAGS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1512" y="1352550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sz="2400" dirty="0"/>
              <a:t>Bayesian </a:t>
            </a:r>
            <a:r>
              <a:rPr lang="en-GB" sz="2400" dirty="0" smtClean="0"/>
              <a:t>models- using Gibbs sampling</a:t>
            </a:r>
            <a:endParaRPr lang="en-GB" sz="2400" dirty="0"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14550"/>
            <a:ext cx="4760850" cy="23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50675"/>
            <a:ext cx="3990028" cy="404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13" y="2952750"/>
            <a:ext cx="4333875" cy="1638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96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sz="4400" b="1" dirty="0"/>
              <a:t>Why R?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00814" y="1504950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sz="2000" b="1" dirty="0"/>
              <a:t>Pros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800" dirty="0"/>
              <a:t>Vast package ecosystem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800" dirty="0"/>
              <a:t>Individual extensions w/o asking permission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800" dirty="0"/>
              <a:t>Unmatched graphics and charting capabilities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800" dirty="0"/>
              <a:t>Cutting edge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4832400" y="1504950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sz="2000" b="1" dirty="0"/>
              <a:t>Cons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800" dirty="0"/>
              <a:t>Memory management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800" dirty="0"/>
              <a:t>Speed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800" dirty="0"/>
              <a:t>Efficiency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800" dirty="0"/>
              <a:t>No web-app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800" dirty="0"/>
              <a:t>Security 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404407" y="4367352"/>
            <a:ext cx="8298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u="sng" dirty="0">
                <a:solidFill>
                  <a:schemeClr val="hlink"/>
                </a:solidFill>
                <a:hlinkClick r:id="rId3"/>
              </a:rPr>
              <a:t>https://www.infoworld.com/article/2940864/application-development/r-programming-language-statistical-data-analysis.html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26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 idx="4294967295"/>
          </p:nvPr>
        </p:nvSpPr>
        <p:spPr>
          <a:xfrm>
            <a:off x="427563" y="158763"/>
            <a:ext cx="8521700" cy="57308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sz="5100" dirty="0">
                <a:solidFill>
                  <a:srgbClr val="171312"/>
                </a:solidFill>
                <a:latin typeface="Impact"/>
                <a:ea typeface="Impact"/>
                <a:cs typeface="Impact"/>
                <a:sym typeface="Impact"/>
              </a:rPr>
              <a:t>Why r?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5100" dirty="0">
                <a:solidFill>
                  <a:srgbClr val="171312"/>
                </a:solidFill>
                <a:latin typeface="Impact"/>
                <a:ea typeface="Impact"/>
                <a:cs typeface="Impact"/>
                <a:sym typeface="Impact"/>
              </a:rPr>
              <a:t>Why use command line?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65425"/>
            <a:ext cx="4144825" cy="28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325" y="2101000"/>
            <a:ext cx="4144824" cy="28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700" y="4968150"/>
            <a:ext cx="5430194" cy="1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" y="1931836"/>
            <a:ext cx="4419600" cy="303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933" y="1962150"/>
            <a:ext cx="4296216" cy="300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50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48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33349"/>
            <a:ext cx="4400550" cy="4373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400" y="51435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Growth in Capability</a:t>
            </a:r>
            <a:endParaRPr lang="en-US" dirty="0"/>
          </a:p>
          <a:p>
            <a:r>
              <a:rPr lang="en-US" dirty="0" smtClean="0"/>
              <a:t>Number </a:t>
            </a:r>
            <a:r>
              <a:rPr lang="en-US" dirty="0"/>
              <a:t>of R packages on CRAN for the last version released in each </a:t>
            </a:r>
            <a:r>
              <a:rPr lang="en-US" dirty="0" smtClean="0"/>
              <a:t>year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4592" y="1979675"/>
            <a:ext cx="373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2014, R added 1,357 packages, counting only CRAN, or approximately 27,642 functions.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During </a:t>
            </a:r>
            <a:r>
              <a:rPr lang="en-US" dirty="0"/>
              <a:t>2014 alone, R added more functions/procs than SAS Institute has written in its entire history.</a:t>
            </a:r>
          </a:p>
        </p:txBody>
      </p:sp>
    </p:spTree>
    <p:extLst>
      <p:ext uri="{BB962C8B-B14F-4D97-AF65-F5344CB8AC3E}">
        <p14:creationId xmlns:p14="http://schemas.microsoft.com/office/powerpoint/2010/main" val="1403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/>
              <a:t>R Packages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962450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800"/>
              </a:spcBef>
              <a:spcAft>
                <a:spcPts val="400"/>
              </a:spcAft>
              <a:buNone/>
            </a:pPr>
            <a:r>
              <a:rPr lang="en-GB" sz="1400" b="1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CRAN Task View: Analysis of Ecological and Environmental Data</a:t>
            </a:r>
          </a:p>
          <a:p>
            <a:pPr marL="0" lvl="0" indent="0" rtl="0">
              <a:spcBef>
                <a:spcPts val="1800"/>
              </a:spcBef>
              <a:spcAft>
                <a:spcPts val="400"/>
              </a:spcAft>
              <a:buNone/>
            </a:pPr>
            <a:r>
              <a:rPr lang="en-GB" sz="1400" b="1" i="1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Installation of:</a:t>
            </a:r>
          </a:p>
          <a:p>
            <a:pPr marL="457200" lvl="0" indent="-317500" rtl="0">
              <a:spcBef>
                <a:spcPts val="18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Verdana"/>
              <a:buChar char="●"/>
            </a:pPr>
            <a:r>
              <a:rPr lang="en-GB" sz="1400" b="1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General packages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Verdana"/>
              <a:buChar char="●"/>
            </a:pPr>
            <a:r>
              <a:rPr lang="en-GB" sz="1400" b="1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Modelling species responses and other data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Verdana"/>
              <a:buChar char="●"/>
            </a:pPr>
            <a:r>
              <a:rPr lang="en-GB" sz="1400" b="1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Tree-based models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Verdana"/>
              <a:buChar char="●"/>
            </a:pPr>
            <a:r>
              <a:rPr lang="en-GB" sz="1400" b="1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Ordination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Verdana"/>
              <a:buChar char="●"/>
            </a:pPr>
            <a:r>
              <a:rPr lang="en-GB" sz="1400" b="1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Dissimilarity coefficients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Verdana"/>
              <a:buChar char="●"/>
            </a:pPr>
            <a:r>
              <a:rPr lang="en-GB" sz="1400" b="1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Cluster analysis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Verdana"/>
              <a:buChar char="●"/>
            </a:pPr>
            <a:r>
              <a:rPr lang="en-GB" sz="1400" b="1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Ecological theory (e.g., vegan)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Verdana"/>
              <a:buChar char="●"/>
            </a:pPr>
            <a:r>
              <a:rPr lang="en-GB" sz="1400" b="1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Population dynamics (Rcaptrue, RMark, unmarked, SPACECAP, etc)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Verdana"/>
              <a:buChar char="●"/>
            </a:pPr>
            <a:r>
              <a:rPr lang="en-GB" sz="1400" b="1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Environmental time series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Verdana"/>
              <a:buChar char="●"/>
            </a:pPr>
            <a:r>
              <a:rPr lang="en-GB" sz="1400" b="1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Modeling population growth rates</a:t>
            </a:r>
          </a:p>
          <a:p>
            <a:pPr marL="457200" lvl="0" indent="-317500" rtl="0">
              <a:spcBef>
                <a:spcPts val="0"/>
              </a:spcBef>
              <a:spcAft>
                <a:spcPts val="400"/>
              </a:spcAft>
              <a:buClr>
                <a:srgbClr val="666666"/>
              </a:buClr>
              <a:buSzPts val="1400"/>
              <a:buFont typeface="Verdana"/>
              <a:buChar char="●"/>
            </a:pPr>
            <a:r>
              <a:rPr lang="en-GB" sz="1400" b="1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Many more...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1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400" dirty="0">
                <a:solidFill>
                  <a:schemeClr val="dk2"/>
                </a:solidFill>
              </a:rPr>
              <a:t>Objectives: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03700" cy="351074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1900" b="1" dirty="0">
                <a:solidFill>
                  <a:schemeClr val="dk1"/>
                </a:solidFill>
              </a:rPr>
              <a:t>Upon completion of this course, participants will be able to:</a:t>
            </a:r>
          </a:p>
          <a:p>
            <a:pPr marL="457200" lvl="0" indent="-32385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 sz="1900" dirty="0" smtClean="0">
                <a:solidFill>
                  <a:schemeClr val="dk1"/>
                </a:solidFill>
              </a:rPr>
              <a:t>Describe </a:t>
            </a:r>
            <a:r>
              <a:rPr lang="en-GB" sz="1900" dirty="0">
                <a:solidFill>
                  <a:schemeClr val="dk1"/>
                </a:solidFill>
              </a:rPr>
              <a:t>the importance of accounting for imperfect detection when </a:t>
            </a:r>
            <a:r>
              <a:rPr lang="en-GB" sz="1900" dirty="0" smtClean="0">
                <a:solidFill>
                  <a:schemeClr val="dk1"/>
                </a:solidFill>
              </a:rPr>
              <a:t>modelling </a:t>
            </a:r>
            <a:r>
              <a:rPr lang="en-GB" sz="1900" dirty="0">
                <a:solidFill>
                  <a:schemeClr val="dk1"/>
                </a:solidFill>
              </a:rPr>
              <a:t>species occurrence</a:t>
            </a:r>
          </a:p>
          <a:p>
            <a:pPr marL="457200" lvl="0" indent="-32385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 sz="1900" dirty="0">
                <a:solidFill>
                  <a:schemeClr val="dk1"/>
                </a:solidFill>
              </a:rPr>
              <a:t>Understand the fundamentals of occupancy survey </a:t>
            </a:r>
            <a:r>
              <a:rPr lang="en-GB" sz="1900" dirty="0" smtClean="0">
                <a:solidFill>
                  <a:schemeClr val="dk1"/>
                </a:solidFill>
              </a:rPr>
              <a:t>design</a:t>
            </a:r>
          </a:p>
          <a:p>
            <a:pPr marL="457200" indent="-323850">
              <a:lnSpc>
                <a:spcPct val="138000"/>
              </a:lnSpc>
              <a:spcAft>
                <a:spcPts val="0"/>
              </a:spcAft>
              <a:buClr>
                <a:schemeClr val="dk1"/>
              </a:buClr>
              <a:buFontTx/>
              <a:buAutoNum type="arabicPeriod"/>
            </a:pPr>
            <a:r>
              <a:rPr lang="en-GB" sz="1900" dirty="0">
                <a:solidFill>
                  <a:schemeClr val="dk1"/>
                </a:solidFill>
              </a:rPr>
              <a:t>Describe the uses and limitations of single and multi-season occupancy </a:t>
            </a:r>
            <a:r>
              <a:rPr lang="en-GB" sz="1900" dirty="0" smtClean="0">
                <a:solidFill>
                  <a:schemeClr val="dk1"/>
                </a:solidFill>
              </a:rPr>
              <a:t>models</a:t>
            </a:r>
            <a:endParaRPr lang="en-GB" sz="1900" dirty="0">
              <a:solidFill>
                <a:schemeClr val="dk1"/>
              </a:solidFill>
            </a:endParaRPr>
          </a:p>
          <a:p>
            <a:pPr marL="457200" lvl="0" indent="-32385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 sz="1900" dirty="0">
                <a:solidFill>
                  <a:schemeClr val="dk1"/>
                </a:solidFill>
              </a:rPr>
              <a:t>Fit single- and multiple-season occupancy models in R using the package unmarked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 sz="1900" dirty="0">
                <a:solidFill>
                  <a:schemeClr val="dk1"/>
                </a:solidFill>
              </a:rPr>
              <a:t>Understand and interpret parameter estimates from single- and multiple-season models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50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586AD80-0A7C-4647-9223-4FF696DCA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7" t="16667" r="10866"/>
          <a:stretch/>
        </p:blipFill>
        <p:spPr>
          <a:xfrm>
            <a:off x="2286000" y="31751"/>
            <a:ext cx="4115478" cy="4978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952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0" y="42310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 sz="4400" b="1" dirty="0"/>
              <a:t>Available software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24384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sz="1800" dirty="0"/>
              <a:t>Unmarked- Package in R; hierarchical </a:t>
            </a:r>
            <a:r>
              <a:rPr lang="en-GB" sz="1800" dirty="0" smtClean="0"/>
              <a:t>modelling </a:t>
            </a:r>
            <a:r>
              <a:rPr lang="en-GB" sz="1800" dirty="0"/>
              <a:t>framework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400" y="1327875"/>
            <a:ext cx="6782899" cy="3702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633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52</a:t>
            </a:fld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E0E79BFC-7CE2-4EBA-816D-94C84D727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684518"/>
              </p:ext>
            </p:extLst>
          </p:nvPr>
        </p:nvGraphicFramePr>
        <p:xfrm>
          <a:off x="762000" y="14817"/>
          <a:ext cx="7577137" cy="5127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64498">
                  <a:extLst>
                    <a:ext uri="{9D8B030D-6E8A-4147-A177-3AD203B41FA5}">
                      <a16:colId xmlns:a16="http://schemas.microsoft.com/office/drawing/2014/main" xmlns="" val="1712474004"/>
                    </a:ext>
                  </a:extLst>
                </a:gridCol>
                <a:gridCol w="1111915">
                  <a:extLst>
                    <a:ext uri="{9D8B030D-6E8A-4147-A177-3AD203B41FA5}">
                      <a16:colId xmlns:a16="http://schemas.microsoft.com/office/drawing/2014/main" xmlns="" val="506336325"/>
                    </a:ext>
                  </a:extLst>
                </a:gridCol>
                <a:gridCol w="1135221">
                  <a:extLst>
                    <a:ext uri="{9D8B030D-6E8A-4147-A177-3AD203B41FA5}">
                      <a16:colId xmlns:a16="http://schemas.microsoft.com/office/drawing/2014/main" xmlns="" val="789705990"/>
                    </a:ext>
                  </a:extLst>
                </a:gridCol>
                <a:gridCol w="865503">
                  <a:extLst>
                    <a:ext uri="{9D8B030D-6E8A-4147-A177-3AD203B41FA5}">
                      <a16:colId xmlns:a16="http://schemas.microsoft.com/office/drawing/2014/main" xmlns="" val="802042865"/>
                    </a:ext>
                  </a:extLst>
                </a:gridCol>
              </a:tblGrid>
              <a:tr h="513175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effectLst/>
                        </a:rPr>
                        <a:t>Available occupancy model types in MARK, Presence, and Unmarked as of November 2017</a:t>
                      </a:r>
                      <a:endParaRPr lang="en-US" sz="20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89963157"/>
                  </a:ext>
                </a:extLst>
              </a:tr>
              <a:tr h="2946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</a:rPr>
                        <a:t>Occupancy Model Type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Presence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Unmarked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MARK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3429975360"/>
                  </a:ext>
                </a:extLst>
              </a:tr>
              <a:tr h="2986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</a:rPr>
                        <a:t>Single-season</a:t>
                      </a:r>
                      <a:endParaRPr lang="en-US" sz="16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266756712"/>
                  </a:ext>
                </a:extLst>
              </a:tr>
              <a:tr h="2986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</a:rPr>
                        <a:t>Single-season-correlated-detections</a:t>
                      </a:r>
                      <a:endParaRPr lang="en-US" sz="16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928681024"/>
                  </a:ext>
                </a:extLst>
              </a:tr>
              <a:tr h="2986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</a:rPr>
                        <a:t>Single-season-multi-method/scale</a:t>
                      </a:r>
                      <a:endParaRPr lang="en-US" sz="16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87432135"/>
                  </a:ext>
                </a:extLst>
              </a:tr>
              <a:tr h="2986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</a:rPr>
                        <a:t>Single-season-false-positive detections</a:t>
                      </a:r>
                      <a:endParaRPr lang="en-US" sz="16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2481534854"/>
                  </a:ext>
                </a:extLst>
              </a:tr>
              <a:tr h="2986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</a:rPr>
                        <a:t>Single-season-multi-state</a:t>
                      </a:r>
                      <a:endParaRPr lang="en-US" sz="16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154208735"/>
                  </a:ext>
                </a:extLst>
              </a:tr>
              <a:tr h="2986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</a:rPr>
                        <a:t>Single-season-two-species</a:t>
                      </a:r>
                      <a:endParaRPr lang="en-US" sz="16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3014193198"/>
                  </a:ext>
                </a:extLst>
              </a:tr>
              <a:tr h="2986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</a:rPr>
                        <a:t>Single-season heterogeneity (Royle/Nichols)</a:t>
                      </a:r>
                      <a:endParaRPr lang="en-US" sz="16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769156526"/>
                  </a:ext>
                </a:extLst>
              </a:tr>
              <a:tr h="2986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</a:rPr>
                        <a:t>Multi-season</a:t>
                      </a:r>
                      <a:endParaRPr lang="en-US" sz="16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3465421998"/>
                  </a:ext>
                </a:extLst>
              </a:tr>
              <a:tr h="2986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</a:rPr>
                        <a:t>Multi-season-false-positive detections</a:t>
                      </a:r>
                      <a:endParaRPr lang="en-US" sz="16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331147881"/>
                  </a:ext>
                </a:extLst>
              </a:tr>
              <a:tr h="2986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</a:rPr>
                        <a:t>Multi-season-multi-state</a:t>
                      </a:r>
                      <a:endParaRPr lang="en-US" sz="16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712244817"/>
                  </a:ext>
                </a:extLst>
              </a:tr>
              <a:tr h="2986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</a:rPr>
                        <a:t>Multi-season-two-species</a:t>
                      </a:r>
                      <a:endParaRPr lang="en-US" sz="16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775848741"/>
                  </a:ext>
                </a:extLst>
              </a:tr>
              <a:tr h="2986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</a:rPr>
                        <a:t>Royle-point-count</a:t>
                      </a:r>
                      <a:endParaRPr lang="en-US" sz="16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273191898"/>
                  </a:ext>
                </a:extLst>
              </a:tr>
              <a:tr h="2986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</a:rPr>
                        <a:t>N-mixture</a:t>
                      </a:r>
                      <a:endParaRPr lang="en-US" sz="16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367510633"/>
                  </a:ext>
                </a:extLst>
              </a:tr>
              <a:tr h="2986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</a:rPr>
                        <a:t>Robust Design N-mixture</a:t>
                      </a:r>
                      <a:endParaRPr lang="en-US" sz="1600" b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3247230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1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53</a:t>
            </a:fld>
            <a:endParaRPr lang="en-GB"/>
          </a:p>
        </p:txBody>
      </p:sp>
      <p:sp>
        <p:nvSpPr>
          <p:cNvPr id="276" name="Shape 276"/>
          <p:cNvSpPr txBox="1">
            <a:spLocks noGrp="1"/>
          </p:cNvSpPr>
          <p:nvPr>
            <p:ph type="title" idx="4294967295"/>
          </p:nvPr>
        </p:nvSpPr>
        <p:spPr>
          <a:xfrm>
            <a:off x="0" y="28575"/>
            <a:ext cx="8520113" cy="5730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Literature</a:t>
            </a:r>
          </a:p>
        </p:txBody>
      </p:sp>
      <p:sp>
        <p:nvSpPr>
          <p:cNvPr id="277" name="Shape 277"/>
          <p:cNvSpPr txBox="1">
            <a:spLocks noGrp="1"/>
          </p:cNvSpPr>
          <p:nvPr>
            <p:ph type="body" idx="4294967295"/>
          </p:nvPr>
        </p:nvSpPr>
        <p:spPr>
          <a:xfrm>
            <a:off x="0" y="601663"/>
            <a:ext cx="8520113" cy="425608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9845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en-GB" sz="1100" dirty="0"/>
              <a:t>Bayley &amp; Peterson, 2001. “An approach to estimate probability of presence and richness of fish species”</a:t>
            </a:r>
          </a:p>
          <a:p>
            <a:pPr marL="457200" lvl="0" indent="-29845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en-GB" sz="1100" dirty="0"/>
              <a:t>Boyce &amp; McDonald, 1999. “Relating populations to habitats using resource selection functions”</a:t>
            </a:r>
          </a:p>
          <a:p>
            <a:pPr marL="457200" lvl="0" indent="-29845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en-GB" sz="1100" dirty="0"/>
              <a:t>Brown &amp; Maurer, 1989. “</a:t>
            </a:r>
            <a:r>
              <a:rPr lang="en-GB" sz="1100" dirty="0" err="1"/>
              <a:t>Macroecology</a:t>
            </a:r>
            <a:r>
              <a:rPr lang="en-GB" sz="1100" dirty="0"/>
              <a:t>: The division of food and space among species on continents</a:t>
            </a:r>
            <a:r>
              <a:rPr lang="en-GB" sz="1100" dirty="0" smtClean="0"/>
              <a:t>”</a:t>
            </a:r>
          </a:p>
          <a:p>
            <a:pPr marL="457200" lvl="0" indent="-29845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en-GB" sz="1100" dirty="0" err="1" smtClean="0"/>
              <a:t>Dail</a:t>
            </a:r>
            <a:r>
              <a:rPr lang="en-GB" sz="1100" dirty="0" smtClean="0"/>
              <a:t> and Madsen, </a:t>
            </a:r>
          </a:p>
          <a:p>
            <a:pPr marL="457200" lvl="0" indent="-29845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en-GB" sz="1100" dirty="0" err="1" smtClean="0"/>
              <a:t>Dorazio</a:t>
            </a:r>
            <a:r>
              <a:rPr lang="en-GB" sz="1100" dirty="0" smtClean="0"/>
              <a:t>, 2012. “</a:t>
            </a:r>
            <a:endParaRPr lang="en-GB" sz="1100" dirty="0"/>
          </a:p>
          <a:p>
            <a:pPr marL="457200" lvl="0" indent="-29845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en-GB" sz="1100" dirty="0" err="1"/>
              <a:t>Gu</a:t>
            </a:r>
            <a:r>
              <a:rPr lang="en-GB" sz="1100" dirty="0"/>
              <a:t> &amp; </a:t>
            </a:r>
            <a:r>
              <a:rPr lang="en-GB" sz="1100" dirty="0" err="1"/>
              <a:t>Swihart</a:t>
            </a:r>
            <a:r>
              <a:rPr lang="en-GB" sz="1100" dirty="0"/>
              <a:t>, 2002. “Absent or undetected? Effects of non-detection of species occurrence on wildlife-habitat models</a:t>
            </a:r>
            <a:r>
              <a:rPr lang="en-GB" sz="1100" dirty="0" smtClean="0"/>
              <a:t>”</a:t>
            </a:r>
          </a:p>
          <a:p>
            <a:pPr marL="457200" indent="-29845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 panose="020F0502020204030204" pitchFamily="34" charset="0"/>
              <a:buAutoNum type="arabicPeriod"/>
            </a:pPr>
            <a:r>
              <a:rPr lang="en-GB" sz="1100" dirty="0" err="1"/>
              <a:t>Guillera-Arroita</a:t>
            </a:r>
            <a:r>
              <a:rPr lang="en-GB" sz="1100" dirty="0"/>
              <a:t> &amp; </a:t>
            </a:r>
            <a:r>
              <a:rPr lang="en-GB" sz="1100" dirty="0" err="1"/>
              <a:t>Lahoz-Monfort</a:t>
            </a:r>
            <a:r>
              <a:rPr lang="en-GB" sz="1100" dirty="0"/>
              <a:t>, 2012. “Designing studies to detect differences in species occupancy: power analysis under imperfect detection</a:t>
            </a:r>
            <a:r>
              <a:rPr lang="en-GB" sz="1100" dirty="0" smtClean="0"/>
              <a:t>”</a:t>
            </a:r>
            <a:endParaRPr lang="en-GB" sz="1100" dirty="0"/>
          </a:p>
          <a:p>
            <a:pPr marL="457200" lvl="0" indent="-29845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en-GB" sz="1100" dirty="0" err="1"/>
              <a:t>Hanski</a:t>
            </a:r>
            <a:r>
              <a:rPr lang="en-GB" sz="1100" dirty="0"/>
              <a:t>, 1998. “</a:t>
            </a:r>
            <a:r>
              <a:rPr lang="en-GB" sz="1100" dirty="0" err="1"/>
              <a:t>Metapopulation</a:t>
            </a:r>
            <a:r>
              <a:rPr lang="en-GB" sz="1100" dirty="0"/>
              <a:t> dynamics</a:t>
            </a:r>
            <a:r>
              <a:rPr lang="en-GB" sz="1100" dirty="0" smtClean="0"/>
              <a:t>”</a:t>
            </a:r>
          </a:p>
          <a:p>
            <a:pPr marL="457200" lvl="0" indent="-29845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en-GB" sz="1100" dirty="0" smtClean="0"/>
              <a:t>Hastie and </a:t>
            </a:r>
            <a:r>
              <a:rPr lang="en-GB" sz="1100" dirty="0" err="1" smtClean="0"/>
              <a:t>Fathian</a:t>
            </a:r>
            <a:r>
              <a:rPr lang="en-GB" sz="1100" dirty="0" smtClean="0"/>
              <a:t> 2013. “Inference from presence-only data; the ongoing controversy” </a:t>
            </a:r>
            <a:endParaRPr lang="en-GB" sz="1100" dirty="0"/>
          </a:p>
          <a:p>
            <a:pPr marL="457200" lvl="0" indent="-29845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en-GB" sz="1100" dirty="0"/>
              <a:t>He &amp; Gaston, 2000. “Occupancy-abundance relationships and sampling scales”</a:t>
            </a:r>
          </a:p>
          <a:p>
            <a:pPr marL="457200" lvl="0" indent="-29845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en-GB" sz="1100" dirty="0" err="1"/>
              <a:t>Kéry</a:t>
            </a:r>
            <a:r>
              <a:rPr lang="en-GB" sz="1100" dirty="0"/>
              <a:t>, 2002. “Inferring the absence of a species - A case study of snakes”</a:t>
            </a:r>
          </a:p>
          <a:p>
            <a:pPr marL="457200" lvl="0" indent="-29845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en-GB" sz="1100" dirty="0"/>
              <a:t>Levins, 1969. “Some demographic and genetic consequences of environmental heterogeneity for biological controls”</a:t>
            </a:r>
          </a:p>
          <a:p>
            <a:pPr marL="457200" lvl="0" indent="-29845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en-GB" sz="1100" dirty="0" err="1"/>
              <a:t>MacKenzie</a:t>
            </a:r>
            <a:r>
              <a:rPr lang="en-GB" sz="1100" dirty="0"/>
              <a:t> et al., 2002. “Estimating site occupancy rates when detection probabilities are less than one”</a:t>
            </a: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en-GB" sz="1100" dirty="0" err="1"/>
              <a:t>Moilanen</a:t>
            </a:r>
            <a:r>
              <a:rPr lang="en-GB" sz="1100" dirty="0"/>
              <a:t>, 2002. “Implications of empirical data quality to </a:t>
            </a:r>
            <a:r>
              <a:rPr lang="en-GB" sz="1100" dirty="0" err="1"/>
              <a:t>metapopulation</a:t>
            </a:r>
            <a:r>
              <a:rPr lang="en-GB" sz="1100" dirty="0"/>
              <a:t> model parameter estimation and application”</a:t>
            </a: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GB" sz="1100" dirty="0" err="1"/>
              <a:t>Royle</a:t>
            </a:r>
            <a:r>
              <a:rPr lang="en-GB" sz="1100" dirty="0"/>
              <a:t> et al. 2005. “</a:t>
            </a:r>
            <a:r>
              <a:rPr lang="en-GB" sz="1100" dirty="0" smtClean="0"/>
              <a:t>Modelling </a:t>
            </a:r>
            <a:r>
              <a:rPr lang="en-GB" sz="1100" dirty="0"/>
              <a:t>occurrence and abundance of species when detection is imperfect</a:t>
            </a:r>
            <a:r>
              <a:rPr lang="en-GB" sz="1100" dirty="0" smtClean="0"/>
              <a:t>”</a:t>
            </a:r>
          </a:p>
          <a:p>
            <a:pPr marL="457200" indent="-298450">
              <a:spcAft>
                <a:spcPts val="0"/>
              </a:spcAft>
              <a:buClr>
                <a:schemeClr val="dk1"/>
              </a:buClr>
              <a:buFontTx/>
              <a:buAutoNum type="arabicPeriod"/>
            </a:pPr>
            <a:r>
              <a:rPr lang="en-GB" sz="1100" dirty="0" err="1" smtClean="0"/>
              <a:t>Royle</a:t>
            </a:r>
            <a:r>
              <a:rPr lang="en-GB" sz="1100" dirty="0" smtClean="0"/>
              <a:t> et al. 2012. “</a:t>
            </a:r>
            <a:r>
              <a:rPr lang="en-US" sz="1100" dirty="0"/>
              <a:t>Likelihood analysis of species occurrence probability from presence-only data for modelling species </a:t>
            </a:r>
            <a:r>
              <a:rPr lang="en-US" sz="1100" dirty="0" smtClean="0"/>
              <a:t>distributions”</a:t>
            </a:r>
          </a:p>
          <a:p>
            <a:pPr marL="457200" indent="-298450">
              <a:spcAft>
                <a:spcPts val="0"/>
              </a:spcAft>
              <a:buClr>
                <a:schemeClr val="dk1"/>
              </a:buClr>
              <a:buFontTx/>
              <a:buAutoNum type="arabicPeriod"/>
            </a:pPr>
            <a:endParaRPr lang="en-US" sz="1100" dirty="0" smtClean="0"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endParaRPr lang="en-GB" sz="1100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400" b="1" dirty="0"/>
              <a:t>Questions before we begin?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6</a:t>
            </a:fld>
            <a:endParaRPr lang="en-GB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775" y="1950525"/>
            <a:ext cx="2354875" cy="19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From </a:t>
            </a:r>
            <a:r>
              <a:rPr lang="en-US" sz="2000" dirty="0" err="1" smtClean="0"/>
              <a:t>MacKenzie</a:t>
            </a:r>
            <a:r>
              <a:rPr lang="en-US" sz="2000" dirty="0" smtClean="0"/>
              <a:t> et al. 2017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352549"/>
            <a:ext cx="8520600" cy="3216325"/>
          </a:xfrm>
        </p:spPr>
        <p:txBody>
          <a:bodyPr/>
          <a:lstStyle/>
          <a:p>
            <a:pPr algn="ctr"/>
            <a:r>
              <a:rPr lang="en-US" sz="2400" dirty="0" smtClean="0"/>
              <a:t>“If a bird sings in the forest, but the investigator fails to detect it, is the forest occupied?”</a:t>
            </a:r>
          </a:p>
          <a:p>
            <a:pPr marL="1103550" lvl="8" indent="0">
              <a:buNone/>
            </a:pPr>
            <a:r>
              <a:rPr lang="en-US" sz="1200" b="1" dirty="0" smtClean="0"/>
              <a:t>                                                                                                                   </a:t>
            </a:r>
          </a:p>
          <a:p>
            <a:pPr marL="1103550" lvl="8" indent="0">
              <a:buNone/>
            </a:pPr>
            <a:r>
              <a:rPr lang="en-US" sz="1200" b="1" dirty="0"/>
              <a:t> </a:t>
            </a:r>
            <a:r>
              <a:rPr lang="en-US" sz="1200" b="1" dirty="0" smtClean="0"/>
              <a:t>                                                                           -Evan Cooch</a:t>
            </a: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53498"/>
            <a:ext cx="2356217" cy="16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1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2209800" y="361950"/>
            <a:ext cx="44889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400" b="1" dirty="0" smtClean="0"/>
              <a:t>Background/History</a:t>
            </a:r>
            <a:endParaRPr lang="en-GB" sz="4400" b="1" dirty="0"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189896" y="1395117"/>
            <a:ext cx="8686800" cy="1022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2400" b="1" i="1" dirty="0"/>
              <a:t>Censuses</a:t>
            </a:r>
            <a:r>
              <a:rPr lang="en-GB" sz="2400" dirty="0"/>
              <a:t> (COMPLETE enumeration) of individuals is rarely </a:t>
            </a:r>
            <a:r>
              <a:rPr lang="en-GB" sz="2400" dirty="0" smtClean="0"/>
              <a:t>attainable</a:t>
            </a:r>
            <a:endParaRPr lang="en-GB" sz="2400" dirty="0"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8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493618"/>
            <a:ext cx="1811867" cy="263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1667" y="2190750"/>
            <a:ext cx="6858000" cy="2729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8000"/>
              </a:lnSpc>
              <a:buClr>
                <a:schemeClr val="dk1"/>
              </a:buClr>
              <a:buSzPct val="61111"/>
            </a:pPr>
            <a:r>
              <a:rPr lang="en-GB" sz="2400" dirty="0">
                <a:latin typeface="+mn-lt"/>
              </a:rPr>
              <a:t>Thus, conclusions about populations must be based on samples</a:t>
            </a:r>
            <a:r>
              <a:rPr lang="en-GB" sz="2400" dirty="0" smtClean="0">
                <a:latin typeface="+mn-lt"/>
              </a:rPr>
              <a:t>.</a:t>
            </a:r>
          </a:p>
          <a:p>
            <a:pPr lvl="0">
              <a:lnSpc>
                <a:spcPct val="138000"/>
              </a:lnSpc>
              <a:buClr>
                <a:schemeClr val="dk1"/>
              </a:buClr>
              <a:buSzPct val="61111"/>
            </a:pPr>
            <a:endParaRPr lang="en-GB" sz="2400" dirty="0">
              <a:latin typeface="+mn-lt"/>
            </a:endParaRPr>
          </a:p>
          <a:p>
            <a:pPr lvl="0"/>
            <a:r>
              <a:rPr lang="en-GB" sz="2400" dirty="0">
                <a:latin typeface="+mn-lt"/>
              </a:rPr>
              <a:t>But not all animals present are exposed to or by sampling. </a:t>
            </a:r>
          </a:p>
          <a:p>
            <a:endParaRPr lang="en-US" sz="2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09550"/>
            <a:ext cx="8679900" cy="960575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Course Motivation?</a:t>
            </a:r>
            <a:endParaRPr lang="en-US" sz="4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31706"/>
            <a:ext cx="4800600" cy="31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05833"/>
            <a:ext cx="2805003" cy="224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31090"/>
            <a:ext cx="4013200" cy="265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27402"/>
            <a:ext cx="2442700" cy="373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24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10047</TotalTime>
  <Words>1815</Words>
  <Application>Microsoft Office PowerPoint</Application>
  <PresentationFormat>On-screen Show (16:9)</PresentationFormat>
  <Paragraphs>333</Paragraphs>
  <Slides>53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Retrospect</vt:lpstr>
      <vt:lpstr>PowerPoint Presentation</vt:lpstr>
      <vt:lpstr>Occupancy Modeling- CSP4141</vt:lpstr>
      <vt:lpstr>Student Introductions</vt:lpstr>
      <vt:lpstr>Expectations for Class</vt:lpstr>
      <vt:lpstr>Objectives:</vt:lpstr>
      <vt:lpstr>Questions before we begin?</vt:lpstr>
      <vt:lpstr>From MacKenzie et al. 2017</vt:lpstr>
      <vt:lpstr>Background/History</vt:lpstr>
      <vt:lpstr>Course Motivation?</vt:lpstr>
      <vt:lpstr>Occurrence</vt:lpstr>
      <vt:lpstr>Occurrence</vt:lpstr>
      <vt:lpstr>Why use ‘occupancy’ or ‘occurrence’? </vt:lpstr>
      <vt:lpstr>Occupancy as habitat preference</vt:lpstr>
      <vt:lpstr>Brief Review of Classification of Detection Data</vt:lpstr>
      <vt:lpstr>Classification of Detection Data</vt:lpstr>
      <vt:lpstr>Classification of Detection Data</vt:lpstr>
      <vt:lpstr>Classification of Detection Data</vt:lpstr>
      <vt:lpstr>Classification of Detection Data</vt:lpstr>
      <vt:lpstr>Occurrence </vt:lpstr>
      <vt:lpstr>PowerPoint Presentation</vt:lpstr>
      <vt:lpstr>Occupancy and Detection Probability </vt:lpstr>
      <vt:lpstr>Sampling: imperfect detection</vt:lpstr>
      <vt:lpstr>PowerPoint Presentation</vt:lpstr>
      <vt:lpstr>Probability of Occurrence</vt:lpstr>
      <vt:lpstr>Occupancy Estimation</vt:lpstr>
      <vt:lpstr>PowerPoint Presentation</vt:lpstr>
      <vt:lpstr>Raccowl surveys – 10 sites visited</vt:lpstr>
      <vt:lpstr>Raccowl Survey Results</vt:lpstr>
      <vt:lpstr>PowerPoint Presentation</vt:lpstr>
      <vt:lpstr>PowerPoint Presentation</vt:lpstr>
      <vt:lpstr>What is the proportion of sites occupied? What would be the naïve occupancy estimate?</vt:lpstr>
      <vt:lpstr>Summary</vt:lpstr>
      <vt:lpstr>Occupancy Estimation and Modelling: Inferring Patterns and Dynamics of Species Occurrence (MacKenzie et al. 2006) </vt:lpstr>
      <vt:lpstr>PowerPoint Presentation</vt:lpstr>
      <vt:lpstr>Activity</vt:lpstr>
      <vt:lpstr>Activity Summary</vt:lpstr>
      <vt:lpstr>Available Software</vt:lpstr>
      <vt:lpstr>Available software</vt:lpstr>
      <vt:lpstr>PowerPoint Presentation</vt:lpstr>
      <vt:lpstr>Available software</vt:lpstr>
      <vt:lpstr>Presence</vt:lpstr>
      <vt:lpstr>Available software</vt:lpstr>
      <vt:lpstr>PowerPoint Presentation</vt:lpstr>
      <vt:lpstr>Occupancy in E-Surge </vt:lpstr>
      <vt:lpstr>BUGS and JAGS</vt:lpstr>
      <vt:lpstr>Why R?</vt:lpstr>
      <vt:lpstr>Why r?  Why use command line?</vt:lpstr>
      <vt:lpstr>PowerPoint Presentation</vt:lpstr>
      <vt:lpstr>R Packages</vt:lpstr>
      <vt:lpstr>PowerPoint Presentation</vt:lpstr>
      <vt:lpstr>Available software</vt:lpstr>
      <vt:lpstr>PowerPoint Presentation</vt:lpstr>
      <vt:lpstr>Literature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Reilly, Michelle Lynn</dc:creator>
  <cp:lastModifiedBy>MLR</cp:lastModifiedBy>
  <cp:revision>104</cp:revision>
  <dcterms:modified xsi:type="dcterms:W3CDTF">2018-05-08T21:12:09Z</dcterms:modified>
</cp:coreProperties>
</file>